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63"/>
  </p:notesMasterIdLst>
  <p:sldIdLst>
    <p:sldId id="257" r:id="rId2"/>
    <p:sldId id="290" r:id="rId3"/>
    <p:sldId id="261" r:id="rId4"/>
    <p:sldId id="288"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291" r:id="rId20"/>
    <p:sldId id="292" r:id="rId21"/>
    <p:sldId id="293" r:id="rId22"/>
    <p:sldId id="294" r:id="rId23"/>
    <p:sldId id="309" r:id="rId24"/>
    <p:sldId id="310" r:id="rId25"/>
    <p:sldId id="311" r:id="rId26"/>
    <p:sldId id="312" r:id="rId27"/>
    <p:sldId id="313" r:id="rId28"/>
    <p:sldId id="314" r:id="rId29"/>
    <p:sldId id="315" r:id="rId30"/>
    <p:sldId id="342" r:id="rId31"/>
    <p:sldId id="316" r:id="rId32"/>
    <p:sldId id="317" r:id="rId33"/>
    <p:sldId id="318" r:id="rId34"/>
    <p:sldId id="319" r:id="rId35"/>
    <p:sldId id="320" r:id="rId36"/>
    <p:sldId id="321" r:id="rId37"/>
    <p:sldId id="322" r:id="rId38"/>
    <p:sldId id="324" r:id="rId39"/>
    <p:sldId id="325" r:id="rId40"/>
    <p:sldId id="326" r:id="rId41"/>
    <p:sldId id="327" r:id="rId42"/>
    <p:sldId id="328" r:id="rId43"/>
    <p:sldId id="329" r:id="rId44"/>
    <p:sldId id="343" r:id="rId45"/>
    <p:sldId id="330" r:id="rId46"/>
    <p:sldId id="331" r:id="rId47"/>
    <p:sldId id="344" r:id="rId48"/>
    <p:sldId id="332" r:id="rId49"/>
    <p:sldId id="333" r:id="rId50"/>
    <p:sldId id="334" r:id="rId51"/>
    <p:sldId id="335" r:id="rId52"/>
    <p:sldId id="336" r:id="rId53"/>
    <p:sldId id="337" r:id="rId54"/>
    <p:sldId id="338" r:id="rId55"/>
    <p:sldId id="339" r:id="rId56"/>
    <p:sldId id="340" r:id="rId57"/>
    <p:sldId id="345" r:id="rId58"/>
    <p:sldId id="346" r:id="rId59"/>
    <p:sldId id="348" r:id="rId60"/>
    <p:sldId id="349" r:id="rId61"/>
    <p:sldId id="350"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9E5"/>
    <a:srgbClr val="FFEC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116"/>
    <p:restoredTop sz="94650"/>
  </p:normalViewPr>
  <p:slideViewPr>
    <p:cSldViewPr>
      <p:cViewPr varScale="1">
        <p:scale>
          <a:sx n="129" d="100"/>
          <a:sy n="129" d="100"/>
        </p:scale>
        <p:origin x="192" y="92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146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8BA754-79BD-4972-839A-D62EA2C7C3EA}" type="datetimeFigureOut">
              <a:rPr lang="en-US" smtClean="0"/>
              <a:pPr/>
              <a:t>6/25/20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9BBF2C-A7F8-4A46-8FD9-0FE6834BDEB8}" type="slidenum">
              <a:rPr lang="en-US" smtClean="0"/>
              <a:pPr/>
              <a:t>‹#›</a:t>
            </a:fld>
            <a:endParaRPr lang="en-US"/>
          </a:p>
        </p:txBody>
      </p:sp>
    </p:spTree>
    <p:extLst>
      <p:ext uri="{BB962C8B-B14F-4D97-AF65-F5344CB8AC3E}">
        <p14:creationId xmlns:p14="http://schemas.microsoft.com/office/powerpoint/2010/main" val="220163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fld id="{C59BBF2C-A7F8-4A46-8FD9-0FE6834BDEB8}" type="slidenum">
              <a:rPr lang="en-US" smtClean="0"/>
              <a:pPr/>
              <a:t>1</a:t>
            </a:fld>
            <a:endParaRPr lang="en-US"/>
          </a:p>
        </p:txBody>
      </p:sp>
    </p:spTree>
    <p:extLst>
      <p:ext uri="{BB962C8B-B14F-4D97-AF65-F5344CB8AC3E}">
        <p14:creationId xmlns:p14="http://schemas.microsoft.com/office/powerpoint/2010/main" val="3078734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651030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62195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2549797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736368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019443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1524385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725233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489962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600" b="1">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0" indent="0">
              <a:buFont typeface="Arial" panose="020B0604020202020204" pitchFamily="34" charset="0"/>
              <a:buNone/>
              <a:defRPr sz="2400">
                <a:solidFill>
                  <a:schemeClr val="tx1">
                    <a:lumMod val="85000"/>
                    <a:lumOff val="15000"/>
                  </a:schemeClr>
                </a:solidFill>
                <a:latin typeface="Calibri" panose="020F0502020204030204" pitchFamily="34" charset="0"/>
                <a:cs typeface="Calibri" panose="020F0502020204030204" pitchFamily="34" charset="0"/>
              </a:defRPr>
            </a:lvl1pPr>
            <a:lvl2pPr marL="342900" indent="0">
              <a:buNone/>
              <a:defRPr sz="2400">
                <a:solidFill>
                  <a:schemeClr val="tx1">
                    <a:lumMod val="85000"/>
                    <a:lumOff val="15000"/>
                  </a:schemeClr>
                </a:solidFill>
                <a:latin typeface="Calibri" panose="020F0502020204030204" pitchFamily="34" charset="0"/>
                <a:cs typeface="Calibri" panose="020F0502020204030204" pitchFamily="34" charset="0"/>
              </a:defRPr>
            </a:lvl2pPr>
            <a:lvl3pPr marL="685800" indent="0">
              <a:buNone/>
              <a:defRPr sz="2400">
                <a:solidFill>
                  <a:schemeClr val="tx1">
                    <a:lumMod val="85000"/>
                    <a:lumOff val="15000"/>
                  </a:schemeClr>
                </a:solidFill>
                <a:latin typeface="Calibri" panose="020F0502020204030204" pitchFamily="34" charset="0"/>
                <a:cs typeface="Calibri" panose="020F0502020204030204" pitchFamily="34" charset="0"/>
              </a:defRPr>
            </a:lvl3pPr>
            <a:lvl4pPr marL="1028700" indent="0">
              <a:buNone/>
              <a:defRPr sz="2400">
                <a:solidFill>
                  <a:schemeClr val="tx1">
                    <a:lumMod val="85000"/>
                    <a:lumOff val="15000"/>
                  </a:schemeClr>
                </a:solidFill>
                <a:latin typeface="Calibri" panose="020F0502020204030204" pitchFamily="34" charset="0"/>
                <a:cs typeface="Calibri" panose="020F0502020204030204" pitchFamily="34" charset="0"/>
              </a:defRPr>
            </a:lvl4pPr>
            <a:lvl5pPr marL="1371600" indent="0">
              <a:buNone/>
              <a:defRPr sz="2400">
                <a:solidFill>
                  <a:schemeClr val="tx1">
                    <a:lumMod val="85000"/>
                    <a:lumOff val="15000"/>
                  </a:schemeClr>
                </a:solidFill>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672009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8241E9-601D-4A27-BF72-C7763949FF5A}" type="datetimeFigureOut">
              <a:rPr lang="en-US" smtClean="0"/>
              <a:pPr/>
              <a:t>6/25/20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216535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D8241E9-601D-4A27-BF72-C7763949FF5A}" type="datetimeFigureOut">
              <a:rPr lang="en-US" smtClean="0"/>
              <a:pPr/>
              <a:t>6/25/20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91793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D8241E9-601D-4A27-BF72-C7763949FF5A}" type="datetimeFigureOut">
              <a:rPr lang="en-US" smtClean="0"/>
              <a:pPr/>
              <a:t>6/25/20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401133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normAutofit/>
          </a:bodyPr>
          <a:lstStyle>
            <a:lvl1pPr>
              <a:defRPr sz="2600">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D8241E9-601D-4A27-BF72-C7763949FF5A}" type="datetimeFigureOut">
              <a:rPr lang="en-US" smtClean="0"/>
              <a:pPr/>
              <a:t>6/25/20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2449442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8241E9-601D-4A27-BF72-C7763949FF5A}" type="datetimeFigureOut">
              <a:rPr lang="en-US" smtClean="0"/>
              <a:pPr/>
              <a:t>6/25/20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360126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6/25/20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58627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D8241E9-601D-4A27-BF72-C7763949FF5A}" type="datetimeFigureOut">
              <a:rPr lang="en-US" smtClean="0"/>
              <a:pPr/>
              <a:t>6/25/20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86AFA4-EB3C-4B7D-993E-220BD55D95C0}" type="slidenum">
              <a:rPr lang="en-US" smtClean="0"/>
              <a:pPr/>
              <a:t>‹#›</a:t>
            </a:fld>
            <a:endParaRPr lang="en-US"/>
          </a:p>
        </p:txBody>
      </p:sp>
    </p:spTree>
    <p:extLst>
      <p:ext uri="{BB962C8B-B14F-4D97-AF65-F5344CB8AC3E}">
        <p14:creationId xmlns:p14="http://schemas.microsoft.com/office/powerpoint/2010/main" val="89482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dirty="0"/>
              <a:t>Click to edit Master text styles</a:t>
            </a:r>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4D8241E9-601D-4A27-BF72-C7763949FF5A}" type="datetimeFigureOut">
              <a:rPr lang="en-US" smtClean="0"/>
              <a:pPr/>
              <a:t>6/25/20</a:t>
            </a:fld>
            <a:endParaRPr lang="en-US"/>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4586AFA4-EB3C-4B7D-993E-220BD55D95C0}" type="slidenum">
              <a:rPr lang="en-US" smtClean="0"/>
              <a:pPr/>
              <a:t>‹#›</a:t>
            </a:fld>
            <a:endParaRPr lang="en-US"/>
          </a:p>
        </p:txBody>
      </p:sp>
    </p:spTree>
    <p:extLst>
      <p:ext uri="{BB962C8B-B14F-4D97-AF65-F5344CB8AC3E}">
        <p14:creationId xmlns:p14="http://schemas.microsoft.com/office/powerpoint/2010/main" val="1223599359"/>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Lst>
  <p:txStyles>
    <p:titleStyle>
      <a:lvl1pPr algn="l" defTabSz="342900" rtl="0" eaLnBrk="1" latinLnBrk="0" hangingPunct="1">
        <a:spcBef>
          <a:spcPct val="0"/>
        </a:spcBef>
        <a:buNone/>
        <a:defRPr sz="2600" kern="1200">
          <a:solidFill>
            <a:schemeClr val="accent1">
              <a:lumMod val="7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 typeface="Wingdings 3" charset="2"/>
        <a:buNone/>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6087"/>
          <a:stretch/>
        </p:blipFill>
        <p:spPr>
          <a:xfrm>
            <a:off x="-36513" y="-318914"/>
            <a:ext cx="9299517" cy="5626968"/>
          </a:xfrm>
          <a:prstGeom prst="rect">
            <a:avLst/>
          </a:prstGeom>
        </p:spPr>
      </p:pic>
      <p:sp>
        <p:nvSpPr>
          <p:cNvPr id="10" name="Rectangle 9">
            <a:extLst>
              <a:ext uri="{FF2B5EF4-FFF2-40B4-BE49-F238E27FC236}">
                <a16:creationId xmlns:a16="http://schemas.microsoft.com/office/drawing/2014/main" id="{E9C44ADE-5969-E345-9A29-D3F18514F321}"/>
              </a:ext>
            </a:extLst>
          </p:cNvPr>
          <p:cNvSpPr/>
          <p:nvPr/>
        </p:nvSpPr>
        <p:spPr>
          <a:xfrm>
            <a:off x="5334000" y="2343150"/>
            <a:ext cx="3581400" cy="2514600"/>
          </a:xfrm>
          <a:prstGeom prst="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985AB16-A654-B842-91B1-87A656B0390F}"/>
              </a:ext>
            </a:extLst>
          </p:cNvPr>
          <p:cNvSpPr/>
          <p:nvPr/>
        </p:nvSpPr>
        <p:spPr>
          <a:xfrm>
            <a:off x="5410200" y="2419350"/>
            <a:ext cx="3429000" cy="2362200"/>
          </a:xfrm>
          <a:prstGeom prst="rect">
            <a:avLst/>
          </a:prstGeom>
          <a:solidFill>
            <a:schemeClr val="bg1"/>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TextBox 11">
            <a:extLst>
              <a:ext uri="{FF2B5EF4-FFF2-40B4-BE49-F238E27FC236}">
                <a16:creationId xmlns:a16="http://schemas.microsoft.com/office/drawing/2014/main" id="{3086809A-4301-AD41-933D-AE418453FFDA}"/>
              </a:ext>
            </a:extLst>
          </p:cNvPr>
          <p:cNvSpPr txBox="1"/>
          <p:nvPr/>
        </p:nvSpPr>
        <p:spPr>
          <a:xfrm>
            <a:off x="5486400" y="2969508"/>
            <a:ext cx="3276600" cy="1261884"/>
          </a:xfrm>
          <a:prstGeom prst="rect">
            <a:avLst/>
          </a:prstGeom>
          <a:noFill/>
        </p:spPr>
        <p:txBody>
          <a:bodyPr wrap="square" rtlCol="0">
            <a:spAutoFit/>
          </a:bodyPr>
          <a:lstStyle/>
          <a:p>
            <a:pPr algn="ctr"/>
            <a:r>
              <a:rPr lang="en-US" sz="3800" b="1" dirty="0">
                <a:latin typeface="Calibri" panose="020F0502020204030204" pitchFamily="34" charset="0"/>
                <a:cs typeface="Calibri" panose="020F0502020204030204" pitchFamily="34" charset="0"/>
              </a:rPr>
              <a:t>Prebiotics And Your Immunity</a:t>
            </a:r>
            <a:endParaRPr lang="en-ID" sz="38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131590"/>
            <a:ext cx="5256584" cy="3024336"/>
          </a:xfrm>
        </p:spPr>
        <p:txBody>
          <a:bodyPr>
            <a:noAutofit/>
          </a:bodyPr>
          <a:lstStyle/>
          <a:p>
            <a:pPr algn="ctr"/>
            <a:r>
              <a:rPr lang="en-US" dirty="0"/>
              <a:t>This tolerance is known as oral tolerance. It can be established by maintaining diverse gut flora with lots of different fungi, microorganisms and bacteria to teach the immune system’s cells which invaders are bad and which can be safely overlooked.</a:t>
            </a:r>
            <a:endParaRPr lang="en-ID" dirty="0"/>
          </a:p>
        </p:txBody>
      </p:sp>
    </p:spTree>
    <p:extLst>
      <p:ext uri="{BB962C8B-B14F-4D97-AF65-F5344CB8AC3E}">
        <p14:creationId xmlns:p14="http://schemas.microsoft.com/office/powerpoint/2010/main" val="2692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275606"/>
            <a:ext cx="4968552" cy="2880320"/>
          </a:xfrm>
        </p:spPr>
        <p:txBody>
          <a:bodyPr>
            <a:normAutofit fontScale="92500" lnSpcReduction="20000"/>
          </a:bodyPr>
          <a:lstStyle/>
          <a:p>
            <a:pPr algn="ctr">
              <a:lnSpc>
                <a:spcPct val="120000"/>
              </a:lnSpc>
            </a:pPr>
            <a:r>
              <a:rPr lang="en-US" sz="2600" dirty="0"/>
              <a:t>If the balance is off, the immune system may adopt an increased inflammatory state that goes on to affect the other systems in the body, increasing the chances of developing a range of diseases including Type I and II diabetes, depression and obesity.</a:t>
            </a:r>
            <a:endParaRPr lang="en-ID" sz="2600" dirty="0"/>
          </a:p>
        </p:txBody>
      </p:sp>
    </p:spTree>
    <p:extLst>
      <p:ext uri="{BB962C8B-B14F-4D97-AF65-F5344CB8AC3E}">
        <p14:creationId xmlns:p14="http://schemas.microsoft.com/office/powerpoint/2010/main" val="415211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843558"/>
            <a:ext cx="4392488" cy="1368152"/>
          </a:xfrm>
        </p:spPr>
        <p:txBody>
          <a:bodyPr>
            <a:normAutofit/>
          </a:bodyPr>
          <a:lstStyle/>
          <a:p>
            <a:pPr algn="ctr"/>
            <a:r>
              <a:rPr lang="en-US" dirty="0"/>
              <a:t>Although most bacteria are beneficial, there are some that cause diseases to progress. </a:t>
            </a:r>
            <a:endParaRPr lang="en-ID" dirty="0"/>
          </a:p>
        </p:txBody>
      </p:sp>
      <p:pic>
        <p:nvPicPr>
          <p:cNvPr id="2" name="Picture 1">
            <a:extLst>
              <a:ext uri="{FF2B5EF4-FFF2-40B4-BE49-F238E27FC236}">
                <a16:creationId xmlns:a16="http://schemas.microsoft.com/office/drawing/2014/main" id="{F5F8A001-5A14-424D-B849-8849E508A309}"/>
              </a:ext>
            </a:extLst>
          </p:cNvPr>
          <p:cNvPicPr>
            <a:picLocks noChangeAspect="1"/>
          </p:cNvPicPr>
          <p:nvPr/>
        </p:nvPicPr>
        <p:blipFill>
          <a:blip r:embed="rId2"/>
          <a:stretch>
            <a:fillRect/>
          </a:stretch>
        </p:blipFill>
        <p:spPr>
          <a:xfrm>
            <a:off x="2434671" y="2283718"/>
            <a:ext cx="2618473" cy="180020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0929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203598"/>
            <a:ext cx="4392488" cy="2376264"/>
          </a:xfrm>
        </p:spPr>
        <p:txBody>
          <a:bodyPr>
            <a:normAutofit/>
          </a:bodyPr>
          <a:lstStyle/>
          <a:p>
            <a:pPr algn="ctr"/>
            <a:r>
              <a:rPr lang="en-US" dirty="0"/>
              <a:t>This means that, when good bacteria become removed because of medication or dietary changes, some opportunistic pathogens move in to fill up the gap that remains. </a:t>
            </a:r>
            <a:endParaRPr lang="en-ID" dirty="0"/>
          </a:p>
        </p:txBody>
      </p:sp>
    </p:spTree>
    <p:extLst>
      <p:ext uri="{BB962C8B-B14F-4D97-AF65-F5344CB8AC3E}">
        <p14:creationId xmlns:p14="http://schemas.microsoft.com/office/powerpoint/2010/main" val="92013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987574"/>
            <a:ext cx="4392488" cy="1368152"/>
          </a:xfrm>
        </p:spPr>
        <p:txBody>
          <a:bodyPr>
            <a:normAutofit/>
          </a:bodyPr>
          <a:lstStyle/>
          <a:p>
            <a:pPr algn="ctr"/>
            <a:r>
              <a:rPr lang="en-US" dirty="0"/>
              <a:t>It isn’t easy to permanently change the gut flora once it has been established.</a:t>
            </a:r>
            <a:r>
              <a:rPr lang="en-ID" dirty="0"/>
              <a:t> </a:t>
            </a:r>
          </a:p>
        </p:txBody>
      </p:sp>
      <p:pic>
        <p:nvPicPr>
          <p:cNvPr id="2" name="Picture 1">
            <a:extLst>
              <a:ext uri="{FF2B5EF4-FFF2-40B4-BE49-F238E27FC236}">
                <a16:creationId xmlns:a16="http://schemas.microsoft.com/office/drawing/2014/main" id="{E0CDFF4B-9CEB-AC4D-8BC6-3CCEA0A00BF7}"/>
              </a:ext>
            </a:extLst>
          </p:cNvPr>
          <p:cNvPicPr>
            <a:picLocks noChangeAspect="1"/>
          </p:cNvPicPr>
          <p:nvPr/>
        </p:nvPicPr>
        <p:blipFill>
          <a:blip r:embed="rId2"/>
          <a:stretch>
            <a:fillRect/>
          </a:stretch>
        </p:blipFill>
        <p:spPr>
          <a:xfrm>
            <a:off x="2467372" y="2466314"/>
            <a:ext cx="2553072" cy="176162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981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635646"/>
            <a:ext cx="3960440" cy="2304256"/>
          </a:xfrm>
        </p:spPr>
        <p:txBody>
          <a:bodyPr>
            <a:normAutofit/>
          </a:bodyPr>
          <a:lstStyle/>
          <a:p>
            <a:pPr algn="ctr"/>
            <a:r>
              <a:rPr lang="en-US" dirty="0"/>
              <a:t>So, for example, if you go abroad on vacation and eat different foods, your gut will return to normal on your return home. </a:t>
            </a:r>
            <a:endParaRPr lang="en-ID" dirty="0"/>
          </a:p>
        </p:txBody>
      </p:sp>
    </p:spTree>
    <p:extLst>
      <p:ext uri="{BB962C8B-B14F-4D97-AF65-F5344CB8AC3E}">
        <p14:creationId xmlns:p14="http://schemas.microsoft.com/office/powerpoint/2010/main" val="535368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635646"/>
            <a:ext cx="3672408" cy="2304256"/>
          </a:xfrm>
        </p:spPr>
        <p:txBody>
          <a:bodyPr>
            <a:normAutofit/>
          </a:bodyPr>
          <a:lstStyle/>
          <a:p>
            <a:pPr algn="ctr"/>
            <a:r>
              <a:rPr lang="en-US" dirty="0"/>
              <a:t>However, imbalanced gut flora can loop in negative cycles, reinforcing harmful functions. </a:t>
            </a:r>
            <a:endParaRPr lang="en-ID" dirty="0"/>
          </a:p>
        </p:txBody>
      </p:sp>
    </p:spTree>
    <p:extLst>
      <p:ext uri="{BB962C8B-B14F-4D97-AF65-F5344CB8AC3E}">
        <p14:creationId xmlns:p14="http://schemas.microsoft.com/office/powerpoint/2010/main" val="19298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563638"/>
            <a:ext cx="3744416" cy="2304256"/>
          </a:xfrm>
        </p:spPr>
        <p:txBody>
          <a:bodyPr>
            <a:normAutofit/>
          </a:bodyPr>
          <a:lstStyle/>
          <a:p>
            <a:pPr algn="ctr"/>
            <a:r>
              <a:rPr lang="en-US" dirty="0"/>
              <a:t>As a result, your immune system will be better-regulated and considerably more tolerant of change.</a:t>
            </a:r>
            <a:endParaRPr lang="en-ID" dirty="0"/>
          </a:p>
        </p:txBody>
      </p:sp>
    </p:spTree>
    <p:extLst>
      <p:ext uri="{BB962C8B-B14F-4D97-AF65-F5344CB8AC3E}">
        <p14:creationId xmlns:p14="http://schemas.microsoft.com/office/powerpoint/2010/main" val="73304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170682"/>
            <a:ext cx="4392488" cy="936104"/>
          </a:xfrm>
        </p:spPr>
        <p:txBody>
          <a:bodyPr>
            <a:normAutofit/>
          </a:bodyPr>
          <a:lstStyle/>
          <a:p>
            <a:pPr algn="ctr"/>
            <a:r>
              <a:rPr lang="en-US" dirty="0"/>
              <a:t>As a result, you will be more resistant to disease and illnesses. </a:t>
            </a:r>
            <a:endParaRPr lang="en-ID" dirty="0"/>
          </a:p>
        </p:txBody>
      </p:sp>
      <p:pic>
        <p:nvPicPr>
          <p:cNvPr id="2" name="Picture 1">
            <a:extLst>
              <a:ext uri="{FF2B5EF4-FFF2-40B4-BE49-F238E27FC236}">
                <a16:creationId xmlns:a16="http://schemas.microsoft.com/office/drawing/2014/main" id="{2D175CA7-7E1E-F34A-9EBB-159E11701D2E}"/>
              </a:ext>
            </a:extLst>
          </p:cNvPr>
          <p:cNvPicPr>
            <a:picLocks noChangeAspect="1"/>
          </p:cNvPicPr>
          <p:nvPr/>
        </p:nvPicPr>
        <p:blipFill>
          <a:blip r:embed="rId2"/>
          <a:stretch>
            <a:fillRect/>
          </a:stretch>
        </p:blipFill>
        <p:spPr>
          <a:xfrm>
            <a:off x="2418916" y="2322810"/>
            <a:ext cx="2794000" cy="1689100"/>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075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347614"/>
            <a:ext cx="6447501" cy="890414"/>
          </a:xfrm>
        </p:spPr>
        <p:txBody>
          <a:bodyPr>
            <a:normAutofit/>
          </a:bodyPr>
          <a:lstStyle/>
          <a:p>
            <a:r>
              <a:rPr lang="en-US" dirty="0"/>
              <a:t>What Are Prebiotics And How</a:t>
            </a:r>
            <a:br>
              <a:rPr lang="en-US" dirty="0"/>
            </a:br>
            <a:r>
              <a:rPr lang="en-US" dirty="0"/>
              <a:t>Can They Help?</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283718"/>
            <a:ext cx="5295373" cy="2088232"/>
          </a:xfrm>
        </p:spPr>
        <p:txBody>
          <a:bodyPr>
            <a:normAutofit/>
          </a:bodyPr>
          <a:lstStyle/>
          <a:p>
            <a:r>
              <a:rPr lang="en-US" dirty="0"/>
              <a:t>Prebiotics are food components that are known to improve the supply of food for the microorganisms that live inside our gastrointestinal tracts.</a:t>
            </a:r>
            <a:r>
              <a:rPr lang="en-ID" dirty="0"/>
              <a:t> </a:t>
            </a:r>
          </a:p>
        </p:txBody>
      </p:sp>
    </p:spTree>
    <p:extLst>
      <p:ext uri="{BB962C8B-B14F-4D97-AF65-F5344CB8AC3E}">
        <p14:creationId xmlns:p14="http://schemas.microsoft.com/office/powerpoint/2010/main" val="11563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1491630"/>
            <a:ext cx="3744416" cy="1944216"/>
          </a:xfrm>
        </p:spPr>
        <p:txBody>
          <a:bodyPr>
            <a:normAutofit/>
          </a:bodyPr>
          <a:lstStyle/>
          <a:p>
            <a:pPr algn="ctr"/>
            <a:r>
              <a:rPr lang="en-US" dirty="0"/>
              <a:t>When it comes to your immunity, the gut has been found to have an important part to play.</a:t>
            </a:r>
            <a:r>
              <a:rPr lang="en-ID" dirty="0"/>
              <a:t> </a:t>
            </a:r>
          </a:p>
        </p:txBody>
      </p:sp>
    </p:spTree>
    <p:extLst>
      <p:ext uri="{BB962C8B-B14F-4D97-AF65-F5344CB8AC3E}">
        <p14:creationId xmlns:p14="http://schemas.microsoft.com/office/powerpoint/2010/main" val="338722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707654"/>
            <a:ext cx="3960440" cy="2448272"/>
          </a:xfrm>
        </p:spPr>
        <p:txBody>
          <a:bodyPr>
            <a:normAutofit/>
          </a:bodyPr>
          <a:lstStyle/>
          <a:p>
            <a:pPr algn="ctr"/>
            <a:r>
              <a:rPr lang="en-US" dirty="0"/>
              <a:t>It’s possible to boost the level of prebiotics in your body naturally by eating more vegetables and fruits. </a:t>
            </a:r>
            <a:endParaRPr lang="en-ID" dirty="0"/>
          </a:p>
        </p:txBody>
      </p:sp>
    </p:spTree>
    <p:extLst>
      <p:ext uri="{BB962C8B-B14F-4D97-AF65-F5344CB8AC3E}">
        <p14:creationId xmlns:p14="http://schemas.microsoft.com/office/powerpoint/2010/main" val="85126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419622"/>
            <a:ext cx="6447501" cy="962422"/>
          </a:xfrm>
        </p:spPr>
        <p:txBody>
          <a:bodyPr>
            <a:normAutofit/>
          </a:bodyPr>
          <a:lstStyle/>
          <a:p>
            <a:r>
              <a:rPr lang="en-US" dirty="0"/>
              <a:t>How Can Prebiotics Be Added</a:t>
            </a:r>
            <a:br>
              <a:rPr lang="en-US" dirty="0"/>
            </a:br>
            <a:r>
              <a:rPr lang="en-US" dirty="0"/>
              <a:t>To The Diet?</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2427734"/>
            <a:ext cx="4503285" cy="2160240"/>
          </a:xfrm>
        </p:spPr>
        <p:txBody>
          <a:bodyPr>
            <a:normAutofit/>
          </a:bodyPr>
          <a:lstStyle/>
          <a:p>
            <a:r>
              <a:rPr lang="en-US" dirty="0"/>
              <a:t>There are a number of foods that are known to be beneficial prebiotics. These include:</a:t>
            </a:r>
            <a:endParaRPr lang="en-ID" dirty="0"/>
          </a:p>
        </p:txBody>
      </p:sp>
    </p:spTree>
    <p:extLst>
      <p:ext uri="{BB962C8B-B14F-4D97-AF65-F5344CB8AC3E}">
        <p14:creationId xmlns:p14="http://schemas.microsoft.com/office/powerpoint/2010/main" val="4044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heckerboard(across)">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19622"/>
            <a:ext cx="5328592" cy="2376264"/>
          </a:xfrm>
        </p:spPr>
        <p:txBody>
          <a:bodyPr>
            <a:normAutofit/>
          </a:bodyPr>
          <a:lstStyle/>
          <a:p>
            <a:pPr marL="342900" indent="-342900">
              <a:buFont typeface="Arial" panose="020B0604020202020204" pitchFamily="34" charset="0"/>
              <a:buChar char="•"/>
            </a:pPr>
            <a:r>
              <a:rPr lang="en-US" dirty="0"/>
              <a:t>Chicory root – popular thanks to its coffee-like taste, chicory root is a valuable source of prebiotics.</a:t>
            </a:r>
            <a:r>
              <a:rPr lang="en-ID" dirty="0"/>
              <a:t> </a:t>
            </a:r>
            <a:r>
              <a:rPr lang="en-US" dirty="0"/>
              <a:t>This nourishes the bacteria in the gut, improves your digestion and relieves your constipation. </a:t>
            </a:r>
            <a:endParaRPr lang="en-ID" dirty="0"/>
          </a:p>
        </p:txBody>
      </p:sp>
    </p:spTree>
    <p:extLst>
      <p:ext uri="{BB962C8B-B14F-4D97-AF65-F5344CB8AC3E}">
        <p14:creationId xmlns:p14="http://schemas.microsoft.com/office/powerpoint/2010/main" val="413321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563638"/>
            <a:ext cx="4176464" cy="2376264"/>
          </a:xfrm>
        </p:spPr>
        <p:txBody>
          <a:bodyPr>
            <a:normAutofit/>
          </a:bodyPr>
          <a:lstStyle/>
          <a:p>
            <a:pPr lvl="0" algn="ctr"/>
            <a:r>
              <a:rPr lang="en-US" dirty="0"/>
              <a:t>Not only that, but chicory root contains a lot of antioxidant compounds known to protect your liver from oxidative damage.</a:t>
            </a:r>
            <a:endParaRPr lang="en-ID" dirty="0"/>
          </a:p>
        </p:txBody>
      </p:sp>
    </p:spTree>
    <p:extLst>
      <p:ext uri="{BB962C8B-B14F-4D97-AF65-F5344CB8AC3E}">
        <p14:creationId xmlns:p14="http://schemas.microsoft.com/office/powerpoint/2010/main" val="20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91630"/>
            <a:ext cx="5328592" cy="2376264"/>
          </a:xfrm>
        </p:spPr>
        <p:txBody>
          <a:bodyPr>
            <a:normAutofit/>
          </a:bodyPr>
          <a:lstStyle/>
          <a:p>
            <a:pPr marL="342900" indent="-342900">
              <a:buFont typeface="Arial" panose="020B0604020202020204" pitchFamily="34" charset="0"/>
              <a:buChar char="•"/>
            </a:pPr>
            <a:r>
              <a:rPr lang="en-US" dirty="0"/>
              <a:t>Dandelion greens – these greens are ideal for inclusion in a salad and they are an excellent source of fiber, containing as much as 4g of fiber in each 100g serving.</a:t>
            </a:r>
            <a:endParaRPr lang="en-ID" dirty="0"/>
          </a:p>
        </p:txBody>
      </p:sp>
    </p:spTree>
    <p:extLst>
      <p:ext uri="{BB962C8B-B14F-4D97-AF65-F5344CB8AC3E}">
        <p14:creationId xmlns:p14="http://schemas.microsoft.com/office/powerpoint/2010/main" val="322722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491630"/>
            <a:ext cx="4176464" cy="2376264"/>
          </a:xfrm>
        </p:spPr>
        <p:txBody>
          <a:bodyPr>
            <a:normAutofit/>
          </a:bodyPr>
          <a:lstStyle/>
          <a:p>
            <a:pPr lvl="0" algn="ctr"/>
            <a:r>
              <a:rPr lang="en-US" dirty="0"/>
              <a:t>Dandelion greens have diuretic, antioxidant, anti-inflammatory, cholesterol-lowering, and anti-cancer effects that can help you to stay healthy and well.</a:t>
            </a:r>
            <a:endParaRPr lang="en-ID" dirty="0"/>
          </a:p>
        </p:txBody>
      </p:sp>
    </p:spTree>
    <p:extLst>
      <p:ext uri="{BB962C8B-B14F-4D97-AF65-F5344CB8AC3E}">
        <p14:creationId xmlns:p14="http://schemas.microsoft.com/office/powerpoint/2010/main" val="42633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91630"/>
            <a:ext cx="5328592" cy="2376264"/>
          </a:xfrm>
        </p:spPr>
        <p:txBody>
          <a:bodyPr>
            <a:normAutofit fontScale="92500"/>
          </a:bodyPr>
          <a:lstStyle/>
          <a:p>
            <a:pPr marL="342900" indent="-342900">
              <a:buFont typeface="Arial" panose="020B0604020202020204" pitchFamily="34" charset="0"/>
              <a:buChar char="•"/>
            </a:pPr>
            <a:r>
              <a:rPr lang="en-US" dirty="0"/>
              <a:t>Jerusalem artichokes – sometimes called the Earth Apple, the Jerusalem artichoke offers a host of health benefits. It supplies around 2g of dietary fiber in every 100g and 76 percent of this fiber is derived from inulin.</a:t>
            </a:r>
            <a:endParaRPr lang="en-ID" dirty="0"/>
          </a:p>
        </p:txBody>
      </p:sp>
    </p:spTree>
    <p:extLst>
      <p:ext uri="{BB962C8B-B14F-4D97-AF65-F5344CB8AC3E}">
        <p14:creationId xmlns:p14="http://schemas.microsoft.com/office/powerpoint/2010/main" val="89487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419622"/>
            <a:ext cx="3960440" cy="2376264"/>
          </a:xfrm>
        </p:spPr>
        <p:txBody>
          <a:bodyPr>
            <a:normAutofit/>
          </a:bodyPr>
          <a:lstStyle/>
          <a:p>
            <a:pPr lvl="0" algn="ctr"/>
            <a:r>
              <a:rPr lang="en-US" dirty="0"/>
              <a:t>Not only that, but it is high in potassium and thiamine, both of which aid the nervous system, promoting good muscle function.</a:t>
            </a:r>
            <a:endParaRPr lang="en-ID" dirty="0"/>
          </a:p>
        </p:txBody>
      </p:sp>
    </p:spTree>
    <p:extLst>
      <p:ext uri="{BB962C8B-B14F-4D97-AF65-F5344CB8AC3E}">
        <p14:creationId xmlns:p14="http://schemas.microsoft.com/office/powerpoint/2010/main" val="50007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91630"/>
            <a:ext cx="5328592" cy="2376264"/>
          </a:xfrm>
        </p:spPr>
        <p:txBody>
          <a:bodyPr>
            <a:normAutofit fontScale="92500"/>
          </a:bodyPr>
          <a:lstStyle/>
          <a:p>
            <a:pPr marL="342900" indent="-342900">
              <a:buFont typeface="Arial" panose="020B0604020202020204" pitchFamily="34" charset="0"/>
              <a:buChar char="•"/>
            </a:pPr>
            <a:r>
              <a:rPr lang="en-US" dirty="0"/>
              <a:t>Garlic – this tasty herb has been linked with many health benefits. Around 11 percent of its fiber content is derived from inulin, with 6 percent coming from a naturally occurring sweet probiotic known as </a:t>
            </a:r>
            <a:r>
              <a:rPr lang="en-US" dirty="0" err="1"/>
              <a:t>fructooligosaccharides</a:t>
            </a:r>
            <a:r>
              <a:rPr lang="en-US" dirty="0"/>
              <a:t>.</a:t>
            </a:r>
            <a:endParaRPr lang="en-ID" dirty="0"/>
          </a:p>
        </p:txBody>
      </p:sp>
    </p:spTree>
    <p:extLst>
      <p:ext uri="{BB962C8B-B14F-4D97-AF65-F5344CB8AC3E}">
        <p14:creationId xmlns:p14="http://schemas.microsoft.com/office/powerpoint/2010/main" val="368088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059582"/>
            <a:ext cx="4608512" cy="1440160"/>
          </a:xfrm>
        </p:spPr>
        <p:txBody>
          <a:bodyPr>
            <a:normAutofit/>
          </a:bodyPr>
          <a:lstStyle/>
          <a:p>
            <a:pPr lvl="0" algn="ctr"/>
            <a:r>
              <a:rPr lang="en-US" dirty="0"/>
              <a:t>These beneficial bacteria also help to prevent disease-promoting bacteria from growing.</a:t>
            </a:r>
            <a:endParaRPr lang="en-ID" dirty="0"/>
          </a:p>
        </p:txBody>
      </p:sp>
      <p:pic>
        <p:nvPicPr>
          <p:cNvPr id="2" name="Picture 1">
            <a:extLst>
              <a:ext uri="{FF2B5EF4-FFF2-40B4-BE49-F238E27FC236}">
                <a16:creationId xmlns:a16="http://schemas.microsoft.com/office/drawing/2014/main" id="{898A6A99-F3D7-7E4D-A9CE-0F011A0F55AD}"/>
              </a:ext>
            </a:extLst>
          </p:cNvPr>
          <p:cNvPicPr>
            <a:picLocks noChangeAspect="1"/>
          </p:cNvPicPr>
          <p:nvPr/>
        </p:nvPicPr>
        <p:blipFill>
          <a:blip r:embed="rId2"/>
          <a:stretch>
            <a:fillRect/>
          </a:stretch>
        </p:blipFill>
        <p:spPr>
          <a:xfrm>
            <a:off x="2648012" y="2514972"/>
            <a:ext cx="2551832" cy="1435406"/>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86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22974-DCBF-0441-8409-510318AB50E5}"/>
              </a:ext>
            </a:extLst>
          </p:cNvPr>
          <p:cNvSpPr>
            <a:spLocks noGrp="1"/>
          </p:cNvSpPr>
          <p:nvPr>
            <p:ph type="title"/>
          </p:nvPr>
        </p:nvSpPr>
        <p:spPr>
          <a:xfrm>
            <a:off x="860803" y="1347614"/>
            <a:ext cx="6447501" cy="602382"/>
          </a:xfrm>
        </p:spPr>
        <p:txBody>
          <a:bodyPr>
            <a:normAutofit/>
          </a:bodyPr>
          <a:lstStyle/>
          <a:p>
            <a:r>
              <a:rPr lang="en-US" dirty="0"/>
              <a:t>The Role Of The Gut In Immunity</a:t>
            </a:r>
            <a:endParaRPr lang="en-ID" dirty="0"/>
          </a:p>
        </p:txBody>
      </p:sp>
      <p:sp>
        <p:nvSpPr>
          <p:cNvPr id="3" name="Content Placeholder 2">
            <a:extLst>
              <a:ext uri="{FF2B5EF4-FFF2-40B4-BE49-F238E27FC236}">
                <a16:creationId xmlns:a16="http://schemas.microsoft.com/office/drawing/2014/main" id="{D24F929B-AAC0-2442-9D8F-2FD34352A893}"/>
              </a:ext>
            </a:extLst>
          </p:cNvPr>
          <p:cNvSpPr>
            <a:spLocks noGrp="1"/>
          </p:cNvSpPr>
          <p:nvPr>
            <p:ph idx="1"/>
          </p:nvPr>
        </p:nvSpPr>
        <p:spPr>
          <a:xfrm>
            <a:off x="860803" y="1995686"/>
            <a:ext cx="4503285" cy="2160240"/>
          </a:xfrm>
        </p:spPr>
        <p:txBody>
          <a:bodyPr>
            <a:normAutofit/>
          </a:bodyPr>
          <a:lstStyle/>
          <a:p>
            <a:r>
              <a:rPr lang="en-US" dirty="0"/>
              <a:t>Most of us know that keeping our gut healthy is important, and this involves maintaining a healthy gut microbiota.</a:t>
            </a:r>
            <a:endParaRPr lang="en-ID" dirty="0"/>
          </a:p>
        </p:txBody>
      </p:sp>
    </p:spTree>
    <p:extLst>
      <p:ext uri="{BB962C8B-B14F-4D97-AF65-F5344CB8AC3E}">
        <p14:creationId xmlns:p14="http://schemas.microsoft.com/office/powerpoint/2010/main" val="11930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635646"/>
            <a:ext cx="4176464" cy="2376264"/>
          </a:xfrm>
        </p:spPr>
        <p:txBody>
          <a:bodyPr>
            <a:normAutofit/>
          </a:bodyPr>
          <a:lstStyle/>
          <a:p>
            <a:pPr lvl="0" algn="ctr"/>
            <a:r>
              <a:rPr lang="en-US" dirty="0"/>
              <a:t>Garlic also reduces the chance of developing heart disease thanks to its antimicrobial, anti-cancer and antioxidant effects. </a:t>
            </a:r>
            <a:endParaRPr lang="en-ID" dirty="0"/>
          </a:p>
        </p:txBody>
      </p:sp>
    </p:spTree>
    <p:extLst>
      <p:ext uri="{BB962C8B-B14F-4D97-AF65-F5344CB8AC3E}">
        <p14:creationId xmlns:p14="http://schemas.microsoft.com/office/powerpoint/2010/main" val="262116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347614"/>
            <a:ext cx="5688632" cy="2592288"/>
          </a:xfrm>
        </p:spPr>
        <p:txBody>
          <a:bodyPr>
            <a:noAutofit/>
          </a:bodyPr>
          <a:lstStyle/>
          <a:p>
            <a:pPr marL="342900" indent="-342900">
              <a:buFont typeface="Arial" panose="020B0604020202020204" pitchFamily="34" charset="0"/>
              <a:buChar char="•"/>
            </a:pPr>
            <a:r>
              <a:rPr lang="en-US" dirty="0"/>
              <a:t>Onions – these vegetables are versatile and tasty, but they also offer a host of health benefits, with inulin accounting for 10 percent of their fiber content and </a:t>
            </a:r>
            <a:r>
              <a:rPr lang="en-US" dirty="0" err="1"/>
              <a:t>fructooligosaccharides</a:t>
            </a:r>
            <a:r>
              <a:rPr lang="en-US" dirty="0"/>
              <a:t> making up another 6 percent.</a:t>
            </a:r>
            <a:endParaRPr lang="en-ID" dirty="0"/>
          </a:p>
        </p:txBody>
      </p:sp>
    </p:spTree>
    <p:extLst>
      <p:ext uri="{BB962C8B-B14F-4D97-AF65-F5344CB8AC3E}">
        <p14:creationId xmlns:p14="http://schemas.microsoft.com/office/powerpoint/2010/main" val="153036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043608" y="1635646"/>
            <a:ext cx="5400600" cy="2520280"/>
          </a:xfrm>
        </p:spPr>
        <p:txBody>
          <a:bodyPr>
            <a:normAutofit/>
          </a:bodyPr>
          <a:lstStyle/>
          <a:p>
            <a:pPr lvl="0" algn="ctr"/>
            <a:r>
              <a:rPr lang="en-US" dirty="0"/>
              <a:t>As a result, the gut flora is strengthened while fat breakdown is aided, and the immune system boosted by increasing the production of nitric oxide in the cells.</a:t>
            </a:r>
            <a:endParaRPr lang="en-ID" dirty="0"/>
          </a:p>
        </p:txBody>
      </p:sp>
    </p:spTree>
    <p:extLst>
      <p:ext uri="{BB962C8B-B14F-4D97-AF65-F5344CB8AC3E}">
        <p14:creationId xmlns:p14="http://schemas.microsoft.com/office/powerpoint/2010/main" val="313130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635646"/>
            <a:ext cx="5328592" cy="2376264"/>
          </a:xfrm>
        </p:spPr>
        <p:txBody>
          <a:bodyPr>
            <a:normAutofit/>
          </a:bodyPr>
          <a:lstStyle/>
          <a:p>
            <a:pPr marL="342900" indent="-342900">
              <a:buFont typeface="Arial" panose="020B0604020202020204" pitchFamily="34" charset="0"/>
              <a:buChar char="•"/>
            </a:pPr>
            <a:r>
              <a:rPr lang="en-US" dirty="0"/>
              <a:t>Leeks – coming from the same vegetable family as garlic and onions, leeks offer similar benefits for your health.</a:t>
            </a:r>
            <a:endParaRPr lang="en-ID" dirty="0"/>
          </a:p>
        </p:txBody>
      </p:sp>
    </p:spTree>
    <p:extLst>
      <p:ext uri="{BB962C8B-B14F-4D97-AF65-F5344CB8AC3E}">
        <p14:creationId xmlns:p14="http://schemas.microsoft.com/office/powerpoint/2010/main" val="334517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1707654"/>
            <a:ext cx="4248472" cy="2304256"/>
          </a:xfrm>
        </p:spPr>
        <p:txBody>
          <a:bodyPr>
            <a:normAutofit/>
          </a:bodyPr>
          <a:lstStyle/>
          <a:p>
            <a:pPr lvl="0" algn="ctr"/>
            <a:r>
              <a:rPr lang="en-US" dirty="0"/>
              <a:t>Also, leeks have a high amount of flavonoids which help to support the body’s natural response to oxidative stress. </a:t>
            </a:r>
            <a:endParaRPr lang="en-ID" dirty="0"/>
          </a:p>
        </p:txBody>
      </p:sp>
    </p:spTree>
    <p:extLst>
      <p:ext uri="{BB962C8B-B14F-4D97-AF65-F5344CB8AC3E}">
        <p14:creationId xmlns:p14="http://schemas.microsoft.com/office/powerpoint/2010/main" val="84332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683568" y="1563638"/>
            <a:ext cx="4824536" cy="2376264"/>
          </a:xfrm>
        </p:spPr>
        <p:txBody>
          <a:bodyPr>
            <a:normAutofit/>
          </a:bodyPr>
          <a:lstStyle/>
          <a:p>
            <a:pPr marL="342900" indent="-342900">
              <a:buFont typeface="Arial" panose="020B0604020202020204" pitchFamily="34" charset="0"/>
              <a:buChar char="•"/>
            </a:pPr>
            <a:r>
              <a:rPr lang="en-US" dirty="0"/>
              <a:t>Asparagus – this popular vegetable represents another excellent prebiotic source, with around 2 to 3 grams of inulin content in every 100-gram serving.</a:t>
            </a:r>
            <a:endParaRPr lang="en-ID" dirty="0"/>
          </a:p>
        </p:txBody>
      </p:sp>
    </p:spTree>
    <p:extLst>
      <p:ext uri="{BB962C8B-B14F-4D97-AF65-F5344CB8AC3E}">
        <p14:creationId xmlns:p14="http://schemas.microsoft.com/office/powerpoint/2010/main" val="259797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987574"/>
            <a:ext cx="4176464" cy="1368152"/>
          </a:xfrm>
        </p:spPr>
        <p:txBody>
          <a:bodyPr>
            <a:normAutofit/>
          </a:bodyPr>
          <a:lstStyle/>
          <a:p>
            <a:pPr lvl="0" algn="ctr"/>
            <a:r>
              <a:rPr lang="en-US" dirty="0"/>
              <a:t>By combining antioxidants and fiber, asparagus offers anti-inflammatory benefits. </a:t>
            </a:r>
            <a:endParaRPr lang="en-ID" dirty="0"/>
          </a:p>
        </p:txBody>
      </p:sp>
      <p:pic>
        <p:nvPicPr>
          <p:cNvPr id="2" name="Picture 1">
            <a:extLst>
              <a:ext uri="{FF2B5EF4-FFF2-40B4-BE49-F238E27FC236}">
                <a16:creationId xmlns:a16="http://schemas.microsoft.com/office/drawing/2014/main" id="{8016E1C8-AF1A-3D43-A47C-C2C5FD1872CA}"/>
              </a:ext>
            </a:extLst>
          </p:cNvPr>
          <p:cNvPicPr>
            <a:picLocks noChangeAspect="1"/>
          </p:cNvPicPr>
          <p:nvPr/>
        </p:nvPicPr>
        <p:blipFill>
          <a:blip r:embed="rId2"/>
          <a:stretch>
            <a:fillRect/>
          </a:stretch>
        </p:blipFill>
        <p:spPr>
          <a:xfrm>
            <a:off x="2497965" y="2453699"/>
            <a:ext cx="2563894" cy="170819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971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683568" y="1779662"/>
            <a:ext cx="4392488" cy="2376264"/>
          </a:xfrm>
        </p:spPr>
        <p:txBody>
          <a:bodyPr>
            <a:normAutofit/>
          </a:bodyPr>
          <a:lstStyle/>
          <a:p>
            <a:pPr marL="342900" indent="-342900">
              <a:buFont typeface="Arial" panose="020B0604020202020204" pitchFamily="34" charset="0"/>
              <a:buChar char="•"/>
            </a:pPr>
            <a:r>
              <a:rPr lang="en-US" dirty="0"/>
              <a:t>Bananas – these popular fruits are rich in fiber, minerals and vitamins while also containing a small amount of inulin.</a:t>
            </a:r>
            <a:endParaRPr lang="en-ID" dirty="0"/>
          </a:p>
        </p:txBody>
      </p:sp>
    </p:spTree>
    <p:extLst>
      <p:ext uri="{BB962C8B-B14F-4D97-AF65-F5344CB8AC3E}">
        <p14:creationId xmlns:p14="http://schemas.microsoft.com/office/powerpoint/2010/main" val="392734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611560" y="1851670"/>
            <a:ext cx="4464496" cy="2232248"/>
          </a:xfrm>
        </p:spPr>
        <p:txBody>
          <a:bodyPr>
            <a:normAutofit/>
          </a:bodyPr>
          <a:lstStyle/>
          <a:p>
            <a:pPr marL="342900" indent="-342900">
              <a:buFont typeface="Arial" panose="020B0604020202020204" pitchFamily="34" charset="0"/>
              <a:buChar char="•"/>
            </a:pPr>
            <a:r>
              <a:rPr lang="en-US" dirty="0"/>
              <a:t>Barley – this cereal grain contains 3 to 8 grams of beta-glucan in every 100-gram serving.</a:t>
            </a:r>
            <a:endParaRPr lang="en-ID" dirty="0"/>
          </a:p>
        </p:txBody>
      </p:sp>
    </p:spTree>
    <p:extLst>
      <p:ext uri="{BB962C8B-B14F-4D97-AF65-F5344CB8AC3E}">
        <p14:creationId xmlns:p14="http://schemas.microsoft.com/office/powerpoint/2010/main" val="106041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87624" y="1491630"/>
            <a:ext cx="5112568" cy="3024336"/>
          </a:xfrm>
        </p:spPr>
        <p:txBody>
          <a:bodyPr>
            <a:noAutofit/>
          </a:bodyPr>
          <a:lstStyle/>
          <a:p>
            <a:pPr lvl="0" algn="ctr"/>
            <a:r>
              <a:rPr lang="en-US" dirty="0"/>
              <a:t>It also lowers your LDL and total cholesterol and blood sugar while also being rich in selenium to boost thyroid function, provides antioxidant benefits and improves immunity.</a:t>
            </a:r>
            <a:endParaRPr lang="en-ID" dirty="0"/>
          </a:p>
        </p:txBody>
      </p:sp>
    </p:spTree>
    <p:extLst>
      <p:ext uri="{BB962C8B-B14F-4D97-AF65-F5344CB8AC3E}">
        <p14:creationId xmlns:p14="http://schemas.microsoft.com/office/powerpoint/2010/main" val="1468451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203598"/>
            <a:ext cx="5112568" cy="2880320"/>
          </a:xfrm>
        </p:spPr>
        <p:txBody>
          <a:bodyPr>
            <a:noAutofit/>
          </a:bodyPr>
          <a:lstStyle/>
          <a:p>
            <a:pPr algn="ctr"/>
            <a:r>
              <a:rPr lang="en-US" dirty="0"/>
              <a:t>Researchers have discovered and recognized that the body’s other organ systems can be influenced by the gut environment and it’s now becoming realized that poor gut health could cause many diseases and conditions like lung disease or depression.</a:t>
            </a:r>
            <a:endParaRPr lang="en-ID" dirty="0"/>
          </a:p>
        </p:txBody>
      </p:sp>
    </p:spTree>
    <p:extLst>
      <p:ext uri="{BB962C8B-B14F-4D97-AF65-F5344CB8AC3E}">
        <p14:creationId xmlns:p14="http://schemas.microsoft.com/office/powerpoint/2010/main" val="351586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635646"/>
            <a:ext cx="5328592" cy="2376264"/>
          </a:xfrm>
        </p:spPr>
        <p:txBody>
          <a:bodyPr>
            <a:normAutofit/>
          </a:bodyPr>
          <a:lstStyle/>
          <a:p>
            <a:pPr marL="342900" indent="-342900">
              <a:buFont typeface="Arial" panose="020B0604020202020204" pitchFamily="34" charset="0"/>
              <a:buChar char="•"/>
            </a:pPr>
            <a:r>
              <a:rPr lang="en-US" dirty="0"/>
              <a:t>Oats – healthy whole oat is a grain with prebiotic benefits. Oats contain a large amount of beta-glucan fiber together with some resistant starch.</a:t>
            </a:r>
            <a:endParaRPr lang="en-ID" dirty="0"/>
          </a:p>
        </p:txBody>
      </p:sp>
    </p:spTree>
    <p:extLst>
      <p:ext uri="{BB962C8B-B14F-4D97-AF65-F5344CB8AC3E}">
        <p14:creationId xmlns:p14="http://schemas.microsoft.com/office/powerpoint/2010/main" val="308238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563638"/>
            <a:ext cx="4248472" cy="2304256"/>
          </a:xfrm>
        </p:spPr>
        <p:txBody>
          <a:bodyPr>
            <a:normAutofit/>
          </a:bodyPr>
          <a:lstStyle/>
          <a:p>
            <a:pPr lvl="0" algn="ctr"/>
            <a:r>
              <a:rPr lang="en-US" dirty="0"/>
              <a:t>Oats also offer anti-inflammatory and antioxidant protection for the body thanks to the phenolic acid they contain.</a:t>
            </a:r>
            <a:endParaRPr lang="en-ID" dirty="0"/>
          </a:p>
        </p:txBody>
      </p:sp>
    </p:spTree>
    <p:extLst>
      <p:ext uri="{BB962C8B-B14F-4D97-AF65-F5344CB8AC3E}">
        <p14:creationId xmlns:p14="http://schemas.microsoft.com/office/powerpoint/2010/main" val="364991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923678"/>
            <a:ext cx="5328592" cy="2376264"/>
          </a:xfrm>
        </p:spPr>
        <p:txBody>
          <a:bodyPr>
            <a:normAutofit/>
          </a:bodyPr>
          <a:lstStyle/>
          <a:p>
            <a:pPr marL="342900" indent="-342900">
              <a:buFont typeface="Arial" panose="020B0604020202020204" pitchFamily="34" charset="0"/>
              <a:buChar char="•"/>
            </a:pPr>
            <a:r>
              <a:rPr lang="en-US" dirty="0"/>
              <a:t>Apples – not only are apples delicious but pectin makes up around half of the total fiber content of an apple.</a:t>
            </a:r>
            <a:endParaRPr lang="en-ID" dirty="0"/>
          </a:p>
        </p:txBody>
      </p:sp>
    </p:spTree>
    <p:extLst>
      <p:ext uri="{BB962C8B-B14F-4D97-AF65-F5344CB8AC3E}">
        <p14:creationId xmlns:p14="http://schemas.microsoft.com/office/powerpoint/2010/main" val="265732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851670"/>
            <a:ext cx="5832648" cy="2448272"/>
          </a:xfrm>
        </p:spPr>
        <p:txBody>
          <a:bodyPr>
            <a:normAutofit/>
          </a:bodyPr>
          <a:lstStyle/>
          <a:p>
            <a:pPr lvl="0" algn="ctr"/>
            <a:r>
              <a:rPr lang="en-US" dirty="0"/>
              <a:t>Its prebiotic advantages include its ability to increase butyrate – the short-chain fatty acid which feeds good bacteria in the gut while decreasing the number of bad bacteria.</a:t>
            </a:r>
            <a:endParaRPr lang="en-ID" dirty="0"/>
          </a:p>
        </p:txBody>
      </p:sp>
    </p:spTree>
    <p:extLst>
      <p:ext uri="{BB962C8B-B14F-4D97-AF65-F5344CB8AC3E}">
        <p14:creationId xmlns:p14="http://schemas.microsoft.com/office/powerpoint/2010/main" val="42910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347614"/>
            <a:ext cx="4464496" cy="2376264"/>
          </a:xfrm>
        </p:spPr>
        <p:txBody>
          <a:bodyPr>
            <a:normAutofit/>
          </a:bodyPr>
          <a:lstStyle/>
          <a:p>
            <a:pPr lvl="0" algn="ctr"/>
            <a:r>
              <a:rPr lang="en-US" dirty="0"/>
              <a:t>Not only that, but apples have anti-inflammatory and antioxidant properties that help to reduce the chances of developing illnesses and diseases.</a:t>
            </a:r>
            <a:endParaRPr lang="en-ID" dirty="0"/>
          </a:p>
        </p:txBody>
      </p:sp>
    </p:spTree>
    <p:extLst>
      <p:ext uri="{BB962C8B-B14F-4D97-AF65-F5344CB8AC3E}">
        <p14:creationId xmlns:p14="http://schemas.microsoft.com/office/powerpoint/2010/main" val="175466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779662"/>
            <a:ext cx="5328592" cy="2376264"/>
          </a:xfrm>
        </p:spPr>
        <p:txBody>
          <a:bodyPr>
            <a:normAutofit/>
          </a:bodyPr>
          <a:lstStyle/>
          <a:p>
            <a:pPr marL="342900" indent="-342900">
              <a:buFont typeface="Arial" panose="020B0604020202020204" pitchFamily="34" charset="0"/>
              <a:buChar char="•"/>
            </a:pPr>
            <a:r>
              <a:rPr lang="en-US" dirty="0"/>
              <a:t>Konjac root – sometimes called elephant yam, is a tuber that can sometimes be used as a supplement to offer health benefits. </a:t>
            </a:r>
            <a:endParaRPr lang="en-ID" dirty="0"/>
          </a:p>
        </p:txBody>
      </p:sp>
    </p:spTree>
    <p:extLst>
      <p:ext uri="{BB962C8B-B14F-4D97-AF65-F5344CB8AC3E}">
        <p14:creationId xmlns:p14="http://schemas.microsoft.com/office/powerpoint/2010/main" val="196368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763688" y="987574"/>
            <a:ext cx="4176464" cy="1440160"/>
          </a:xfrm>
        </p:spPr>
        <p:txBody>
          <a:bodyPr>
            <a:normAutofit/>
          </a:bodyPr>
          <a:lstStyle/>
          <a:p>
            <a:pPr lvl="0" algn="ctr"/>
            <a:r>
              <a:rPr lang="en-US" dirty="0"/>
              <a:t>It contains 40 percent glucomannan fiber which is an extremely viscous dietary fiber.</a:t>
            </a:r>
            <a:endParaRPr lang="en-ID" dirty="0"/>
          </a:p>
        </p:txBody>
      </p:sp>
      <p:pic>
        <p:nvPicPr>
          <p:cNvPr id="2" name="Picture 1">
            <a:extLst>
              <a:ext uri="{FF2B5EF4-FFF2-40B4-BE49-F238E27FC236}">
                <a16:creationId xmlns:a16="http://schemas.microsoft.com/office/drawing/2014/main" id="{D1D874D0-300E-DC42-A368-2674DC56F8CF}"/>
              </a:ext>
            </a:extLst>
          </p:cNvPr>
          <p:cNvPicPr>
            <a:picLocks noChangeAspect="1"/>
          </p:cNvPicPr>
          <p:nvPr/>
        </p:nvPicPr>
        <p:blipFill>
          <a:blip r:embed="rId2"/>
          <a:stretch>
            <a:fillRect/>
          </a:stretch>
        </p:blipFill>
        <p:spPr>
          <a:xfrm>
            <a:off x="2560005" y="2427734"/>
            <a:ext cx="2583830" cy="1450885"/>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666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563638"/>
            <a:ext cx="4176464" cy="2376264"/>
          </a:xfrm>
        </p:spPr>
        <p:txBody>
          <a:bodyPr>
            <a:normAutofit/>
          </a:bodyPr>
          <a:lstStyle/>
          <a:p>
            <a:pPr lvl="0" algn="ctr"/>
            <a:r>
              <a:rPr lang="en-US" dirty="0"/>
              <a:t>It also reduces your blood cholesterol levels and helps to promote weight loss while also improving how your body metabolizes carbohydrates.</a:t>
            </a:r>
            <a:endParaRPr lang="en-ID" dirty="0"/>
          </a:p>
        </p:txBody>
      </p:sp>
    </p:spTree>
    <p:extLst>
      <p:ext uri="{BB962C8B-B14F-4D97-AF65-F5344CB8AC3E}">
        <p14:creationId xmlns:p14="http://schemas.microsoft.com/office/powerpoint/2010/main" val="385221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347614"/>
            <a:ext cx="5328592" cy="1008112"/>
          </a:xfrm>
        </p:spPr>
        <p:txBody>
          <a:bodyPr>
            <a:normAutofit/>
          </a:bodyPr>
          <a:lstStyle/>
          <a:p>
            <a:pPr marL="342900" indent="-342900">
              <a:buFont typeface="Arial" panose="020B0604020202020204" pitchFamily="34" charset="0"/>
              <a:buChar char="•"/>
            </a:pPr>
            <a:r>
              <a:rPr lang="en-US" dirty="0"/>
              <a:t>Cocoa – cocoa beans aren’t just delicious, they’re also very healthy.</a:t>
            </a:r>
            <a:endParaRPr lang="en-ID" dirty="0"/>
          </a:p>
        </p:txBody>
      </p:sp>
      <p:pic>
        <p:nvPicPr>
          <p:cNvPr id="2" name="Picture 1">
            <a:extLst>
              <a:ext uri="{FF2B5EF4-FFF2-40B4-BE49-F238E27FC236}">
                <a16:creationId xmlns:a16="http://schemas.microsoft.com/office/drawing/2014/main" id="{E10F6BB0-5839-AF48-B1C6-859E58063BE8}"/>
              </a:ext>
            </a:extLst>
          </p:cNvPr>
          <p:cNvPicPr>
            <a:picLocks noChangeAspect="1"/>
          </p:cNvPicPr>
          <p:nvPr/>
        </p:nvPicPr>
        <p:blipFill>
          <a:blip r:embed="rId2"/>
          <a:stretch>
            <a:fillRect/>
          </a:stretch>
        </p:blipFill>
        <p:spPr>
          <a:xfrm>
            <a:off x="2699792" y="2499742"/>
            <a:ext cx="2556665" cy="170657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175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275606"/>
            <a:ext cx="4176464" cy="2376264"/>
          </a:xfrm>
        </p:spPr>
        <p:txBody>
          <a:bodyPr>
            <a:normAutofit/>
          </a:bodyPr>
          <a:lstStyle/>
          <a:p>
            <a:pPr lvl="0" algn="ctr"/>
            <a:r>
              <a:rPr lang="en-US" dirty="0"/>
              <a:t>Cocoa is one of the best sources of flavanols which has a number of powerful prebiotic benefits, helping to boost the growth of good gut bacteria while benefiting your heart health.</a:t>
            </a:r>
            <a:endParaRPr lang="en-ID" dirty="0"/>
          </a:p>
        </p:txBody>
      </p:sp>
    </p:spTree>
    <p:extLst>
      <p:ext uri="{BB962C8B-B14F-4D97-AF65-F5344CB8AC3E}">
        <p14:creationId xmlns:p14="http://schemas.microsoft.com/office/powerpoint/2010/main" val="81077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707654"/>
            <a:ext cx="4392488" cy="2376264"/>
          </a:xfrm>
        </p:spPr>
        <p:txBody>
          <a:bodyPr>
            <a:normAutofit/>
          </a:bodyPr>
          <a:lstStyle/>
          <a:p>
            <a:pPr algn="ctr"/>
            <a:r>
              <a:rPr lang="en-US" dirty="0"/>
              <a:t>Our immune systems form the primary link between the gut bacteria and the way in which they influence our well-being.</a:t>
            </a:r>
            <a:r>
              <a:rPr lang="en-ID" dirty="0"/>
              <a:t> </a:t>
            </a:r>
          </a:p>
        </p:txBody>
      </p:sp>
    </p:spTree>
    <p:extLst>
      <p:ext uri="{BB962C8B-B14F-4D97-AF65-F5344CB8AC3E}">
        <p14:creationId xmlns:p14="http://schemas.microsoft.com/office/powerpoint/2010/main" val="277284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347614"/>
            <a:ext cx="5328592" cy="2376264"/>
          </a:xfrm>
        </p:spPr>
        <p:txBody>
          <a:bodyPr>
            <a:normAutofit/>
          </a:bodyPr>
          <a:lstStyle/>
          <a:p>
            <a:pPr marL="342900" indent="-342900">
              <a:buFont typeface="Arial" panose="020B0604020202020204" pitchFamily="34" charset="0"/>
              <a:buChar char="•"/>
            </a:pPr>
            <a:r>
              <a:rPr lang="en-US" dirty="0"/>
              <a:t>Burdock Root – popular in Japan, burdock root offers many health benefits, containing around 4 grams of fiber in every 100-gram serving, with most of this fiber being from inulin and FOS.</a:t>
            </a:r>
            <a:endParaRPr lang="en-ID" dirty="0"/>
          </a:p>
        </p:txBody>
      </p:sp>
    </p:spTree>
    <p:extLst>
      <p:ext uri="{BB962C8B-B14F-4D97-AF65-F5344CB8AC3E}">
        <p14:creationId xmlns:p14="http://schemas.microsoft.com/office/powerpoint/2010/main" val="19754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491630"/>
            <a:ext cx="4176464" cy="2376264"/>
          </a:xfrm>
        </p:spPr>
        <p:txBody>
          <a:bodyPr>
            <a:normAutofit/>
          </a:bodyPr>
          <a:lstStyle/>
          <a:p>
            <a:pPr lvl="0" algn="ctr"/>
            <a:r>
              <a:rPr lang="en-US" dirty="0"/>
              <a:t>Burdock root also offers anti-inflammatory and antioxidant properties while lowering your blood sugar levels.</a:t>
            </a:r>
            <a:endParaRPr lang="en-ID" dirty="0"/>
          </a:p>
        </p:txBody>
      </p:sp>
    </p:spTree>
    <p:extLst>
      <p:ext uri="{BB962C8B-B14F-4D97-AF65-F5344CB8AC3E}">
        <p14:creationId xmlns:p14="http://schemas.microsoft.com/office/powerpoint/2010/main" val="304573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755576" y="1851670"/>
            <a:ext cx="4392488" cy="2160240"/>
          </a:xfrm>
        </p:spPr>
        <p:txBody>
          <a:bodyPr>
            <a:normAutofit/>
          </a:bodyPr>
          <a:lstStyle/>
          <a:p>
            <a:pPr marL="342900" indent="-342900">
              <a:buFont typeface="Arial" panose="020B0604020202020204" pitchFamily="34" charset="0"/>
              <a:buChar char="•"/>
            </a:pPr>
            <a:r>
              <a:rPr lang="en-US" dirty="0"/>
              <a:t>Flaxseeds – these seeds are very healthy and an excellent source of prebiotics.</a:t>
            </a:r>
            <a:endParaRPr lang="en-ID" dirty="0"/>
          </a:p>
        </p:txBody>
      </p:sp>
    </p:spTree>
    <p:extLst>
      <p:ext uri="{BB962C8B-B14F-4D97-AF65-F5344CB8AC3E}">
        <p14:creationId xmlns:p14="http://schemas.microsoft.com/office/powerpoint/2010/main" val="23624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771550"/>
            <a:ext cx="5040560" cy="3600400"/>
          </a:xfrm>
        </p:spPr>
        <p:txBody>
          <a:bodyPr>
            <a:noAutofit/>
          </a:bodyPr>
          <a:lstStyle/>
          <a:p>
            <a:pPr lvl="0" algn="ctr"/>
            <a:r>
              <a:rPr lang="en-US" dirty="0"/>
              <a:t>Containing around 20-40 percent soluble fiber from mucilage gums and 60-80 percent insoluble fiber from lignin and cellulose, the fiber found in flaxseeds boosts the number of good bacteria in your gut, promoting healthy bowel movements and reducing the amount of fat in your diet that you absorb and digest.</a:t>
            </a:r>
            <a:endParaRPr lang="en-ID" dirty="0"/>
          </a:p>
        </p:txBody>
      </p:sp>
    </p:spTree>
    <p:extLst>
      <p:ext uri="{BB962C8B-B14F-4D97-AF65-F5344CB8AC3E}">
        <p14:creationId xmlns:p14="http://schemas.microsoft.com/office/powerpoint/2010/main" val="293406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899592" y="1491630"/>
            <a:ext cx="4536504" cy="2376264"/>
          </a:xfrm>
        </p:spPr>
        <p:txBody>
          <a:bodyPr>
            <a:normAutofit/>
          </a:bodyPr>
          <a:lstStyle/>
          <a:p>
            <a:pPr marL="342900" indent="-342900">
              <a:buFont typeface="Arial" panose="020B0604020202020204" pitchFamily="34" charset="0"/>
              <a:buChar char="•"/>
            </a:pPr>
            <a:r>
              <a:rPr lang="en-US" dirty="0" err="1"/>
              <a:t>Yacon</a:t>
            </a:r>
            <a:r>
              <a:rPr lang="en-US" dirty="0"/>
              <a:t> root – similar to sweet potato, </a:t>
            </a:r>
            <a:r>
              <a:rPr lang="en-US" dirty="0" err="1"/>
              <a:t>yacon</a:t>
            </a:r>
            <a:r>
              <a:rPr lang="en-US" dirty="0"/>
              <a:t> root is packed with fiber, especially prebiotic FOS (</a:t>
            </a:r>
            <a:r>
              <a:rPr lang="en-US" dirty="0" err="1"/>
              <a:t>fructooligosaccharides</a:t>
            </a:r>
            <a:r>
              <a:rPr lang="en-US" dirty="0"/>
              <a:t>) and inulin.</a:t>
            </a:r>
            <a:endParaRPr lang="en-ID" dirty="0"/>
          </a:p>
        </p:txBody>
      </p:sp>
    </p:spTree>
    <p:extLst>
      <p:ext uri="{BB962C8B-B14F-4D97-AF65-F5344CB8AC3E}">
        <p14:creationId xmlns:p14="http://schemas.microsoft.com/office/powerpoint/2010/main" val="118221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203598"/>
            <a:ext cx="4176464" cy="1296144"/>
          </a:xfrm>
        </p:spPr>
        <p:txBody>
          <a:bodyPr>
            <a:normAutofit/>
          </a:bodyPr>
          <a:lstStyle/>
          <a:p>
            <a:pPr lvl="0" algn="ctr"/>
            <a:r>
              <a:rPr lang="en-US" dirty="0"/>
              <a:t>Also, </a:t>
            </a:r>
            <a:r>
              <a:rPr lang="en-US" dirty="0" err="1"/>
              <a:t>yacon</a:t>
            </a:r>
            <a:r>
              <a:rPr lang="en-US" dirty="0"/>
              <a:t> root contains phenolic compounds that boost its antioxidant properties.</a:t>
            </a:r>
            <a:endParaRPr lang="en-ID" dirty="0"/>
          </a:p>
        </p:txBody>
      </p:sp>
      <p:pic>
        <p:nvPicPr>
          <p:cNvPr id="2" name="Picture 1">
            <a:extLst>
              <a:ext uri="{FF2B5EF4-FFF2-40B4-BE49-F238E27FC236}">
                <a16:creationId xmlns:a16="http://schemas.microsoft.com/office/drawing/2014/main" id="{20BE59D2-0B67-5A49-A195-EA5B3A90EFCE}"/>
              </a:ext>
            </a:extLst>
          </p:cNvPr>
          <p:cNvPicPr>
            <a:picLocks noChangeAspect="1"/>
          </p:cNvPicPr>
          <p:nvPr/>
        </p:nvPicPr>
        <p:blipFill>
          <a:blip r:embed="rId2"/>
          <a:stretch>
            <a:fillRect/>
          </a:stretch>
        </p:blipFill>
        <p:spPr>
          <a:xfrm>
            <a:off x="2495178" y="2643759"/>
            <a:ext cx="2569468" cy="1438902"/>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47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19622"/>
            <a:ext cx="5328592" cy="2376264"/>
          </a:xfrm>
        </p:spPr>
        <p:txBody>
          <a:bodyPr>
            <a:normAutofit/>
          </a:bodyPr>
          <a:lstStyle/>
          <a:p>
            <a:pPr marL="342900" indent="-342900">
              <a:buFont typeface="Arial" panose="020B0604020202020204" pitchFamily="34" charset="0"/>
              <a:buChar char="•"/>
            </a:pPr>
            <a:r>
              <a:rPr lang="en-US" dirty="0"/>
              <a:t>Jicama root – this root is high in fiber but low in calories. It contains a lot of inulin, a prebiotic fiber that helps to boost your digestive health, enhance your sensitivity to insulin and lower your blood sugar level.</a:t>
            </a:r>
            <a:endParaRPr lang="en-ID" dirty="0"/>
          </a:p>
        </p:txBody>
      </p:sp>
    </p:spTree>
    <p:extLst>
      <p:ext uri="{BB962C8B-B14F-4D97-AF65-F5344CB8AC3E}">
        <p14:creationId xmlns:p14="http://schemas.microsoft.com/office/powerpoint/2010/main" val="249044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91630"/>
            <a:ext cx="5328592" cy="2376264"/>
          </a:xfrm>
        </p:spPr>
        <p:txBody>
          <a:bodyPr>
            <a:normAutofit/>
          </a:bodyPr>
          <a:lstStyle/>
          <a:p>
            <a:pPr marL="342900" indent="-342900">
              <a:buFont typeface="Arial" panose="020B0604020202020204" pitchFamily="34" charset="0"/>
              <a:buChar char="•"/>
            </a:pPr>
            <a:r>
              <a:rPr lang="en-US" dirty="0"/>
              <a:t>Wheat bran – this outer layer of whole wheat grain is a great prebiotic source that contains a special kind of fiber made up of AXOS (arabinoxylan oligosaccharides).</a:t>
            </a:r>
            <a:endParaRPr lang="en-ID" dirty="0"/>
          </a:p>
        </p:txBody>
      </p:sp>
    </p:spTree>
    <p:extLst>
      <p:ext uri="{BB962C8B-B14F-4D97-AF65-F5344CB8AC3E}">
        <p14:creationId xmlns:p14="http://schemas.microsoft.com/office/powerpoint/2010/main" val="13417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75656" y="1419622"/>
            <a:ext cx="4608512" cy="2448272"/>
          </a:xfrm>
        </p:spPr>
        <p:txBody>
          <a:bodyPr>
            <a:normAutofit/>
          </a:bodyPr>
          <a:lstStyle/>
          <a:p>
            <a:pPr lvl="0" algn="ctr"/>
            <a:r>
              <a:rPr lang="en-US" dirty="0"/>
              <a:t>AXOS fiber makes up as much as 64-69 percent of the fiber content of wheat bran and allows it to boost the levels of good </a:t>
            </a:r>
            <a:r>
              <a:rPr lang="en-US" dirty="0" err="1"/>
              <a:t>Bifidobacteria</a:t>
            </a:r>
            <a:r>
              <a:rPr lang="en-US" dirty="0"/>
              <a:t> inside the gut.</a:t>
            </a:r>
            <a:endParaRPr lang="en-ID" dirty="0"/>
          </a:p>
        </p:txBody>
      </p:sp>
    </p:spTree>
    <p:extLst>
      <p:ext uri="{BB962C8B-B14F-4D97-AF65-F5344CB8AC3E}">
        <p14:creationId xmlns:p14="http://schemas.microsoft.com/office/powerpoint/2010/main" val="9649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907704" y="1059582"/>
            <a:ext cx="3816424" cy="1368152"/>
          </a:xfrm>
        </p:spPr>
        <p:txBody>
          <a:bodyPr>
            <a:normAutofit/>
          </a:bodyPr>
          <a:lstStyle/>
          <a:p>
            <a:pPr lvl="0" algn="ctr"/>
            <a:r>
              <a:rPr lang="en-US" dirty="0"/>
              <a:t>Grains that are rich in AXOS also offer anti-cancer and antioxidant properties.</a:t>
            </a:r>
            <a:endParaRPr lang="en-ID" dirty="0"/>
          </a:p>
        </p:txBody>
      </p:sp>
      <p:pic>
        <p:nvPicPr>
          <p:cNvPr id="2" name="Picture 1">
            <a:extLst>
              <a:ext uri="{FF2B5EF4-FFF2-40B4-BE49-F238E27FC236}">
                <a16:creationId xmlns:a16="http://schemas.microsoft.com/office/drawing/2014/main" id="{2AA3D91B-04DA-814D-A9FC-9BE6F12922AA}"/>
              </a:ext>
            </a:extLst>
          </p:cNvPr>
          <p:cNvPicPr>
            <a:picLocks noChangeAspect="1"/>
          </p:cNvPicPr>
          <p:nvPr/>
        </p:nvPicPr>
        <p:blipFill>
          <a:blip r:embed="rId2"/>
          <a:stretch>
            <a:fillRect/>
          </a:stretch>
        </p:blipFill>
        <p:spPr>
          <a:xfrm>
            <a:off x="2529886" y="2564330"/>
            <a:ext cx="2572060" cy="1446784"/>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3440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115616" y="1059582"/>
            <a:ext cx="5112568" cy="3240360"/>
          </a:xfrm>
        </p:spPr>
        <p:txBody>
          <a:bodyPr>
            <a:noAutofit/>
          </a:bodyPr>
          <a:lstStyle/>
          <a:p>
            <a:pPr algn="ctr"/>
            <a:r>
              <a:rPr lang="en-US" dirty="0"/>
              <a:t>We’re all born with an underdeveloped immune system and therefore rely on the antibodies provided by our mothers at first, but our immune cells then learn the best ways of protecting our bodies from illnesses once all the material antibodies have worn away.</a:t>
            </a:r>
            <a:r>
              <a:rPr lang="en-ID" dirty="0"/>
              <a:t> </a:t>
            </a:r>
          </a:p>
        </p:txBody>
      </p:sp>
    </p:spTree>
    <p:extLst>
      <p:ext uri="{BB962C8B-B14F-4D97-AF65-F5344CB8AC3E}">
        <p14:creationId xmlns:p14="http://schemas.microsoft.com/office/powerpoint/2010/main" val="211422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539552" y="1419622"/>
            <a:ext cx="5328592" cy="2376264"/>
          </a:xfrm>
        </p:spPr>
        <p:txBody>
          <a:bodyPr>
            <a:normAutofit/>
          </a:bodyPr>
          <a:lstStyle/>
          <a:p>
            <a:pPr marL="342900" indent="-342900">
              <a:buFont typeface="Arial" panose="020B0604020202020204" pitchFamily="34" charset="0"/>
              <a:buChar char="•"/>
            </a:pPr>
            <a:r>
              <a:rPr lang="en-US" dirty="0"/>
              <a:t>Seaweed – although seaweed isn’t eaten often, it’s a powerful prebiotic to add to your diet. Around 50 to 85 percent of the fiber content of seaweed is derived from the water-soluble fiber.</a:t>
            </a:r>
            <a:endParaRPr lang="en-ID" dirty="0"/>
          </a:p>
        </p:txBody>
      </p:sp>
    </p:spTree>
    <p:extLst>
      <p:ext uri="{BB962C8B-B14F-4D97-AF65-F5344CB8AC3E}">
        <p14:creationId xmlns:p14="http://schemas.microsoft.com/office/powerpoint/2010/main" val="32803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91680" y="1707654"/>
            <a:ext cx="4176464" cy="2376264"/>
          </a:xfrm>
        </p:spPr>
        <p:txBody>
          <a:bodyPr>
            <a:normAutofit/>
          </a:bodyPr>
          <a:lstStyle/>
          <a:p>
            <a:pPr lvl="0" algn="ctr"/>
            <a:r>
              <a:rPr lang="en-US" dirty="0"/>
              <a:t>Also, seaweed is rich in the antioxidants that have been associated with strokes and heart attack prevention.</a:t>
            </a:r>
            <a:endParaRPr lang="en-ID" dirty="0"/>
          </a:p>
        </p:txBody>
      </p:sp>
    </p:spTree>
    <p:extLst>
      <p:ext uri="{BB962C8B-B14F-4D97-AF65-F5344CB8AC3E}">
        <p14:creationId xmlns:p14="http://schemas.microsoft.com/office/powerpoint/2010/main" val="319552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619672" y="987574"/>
            <a:ext cx="4032448" cy="1368152"/>
          </a:xfrm>
        </p:spPr>
        <p:txBody>
          <a:bodyPr>
            <a:normAutofit/>
          </a:bodyPr>
          <a:lstStyle/>
          <a:p>
            <a:pPr algn="ctr"/>
            <a:r>
              <a:rPr lang="en-US" dirty="0"/>
              <a:t>Research has shown that gut bacteria maintains balance in our immune systems.</a:t>
            </a:r>
            <a:r>
              <a:rPr lang="en-ID" dirty="0"/>
              <a:t> </a:t>
            </a:r>
          </a:p>
        </p:txBody>
      </p:sp>
      <p:pic>
        <p:nvPicPr>
          <p:cNvPr id="2" name="Picture 1">
            <a:extLst>
              <a:ext uri="{FF2B5EF4-FFF2-40B4-BE49-F238E27FC236}">
                <a16:creationId xmlns:a16="http://schemas.microsoft.com/office/drawing/2014/main" id="{521515B6-5EBE-D64A-8DE1-8416FAA56F76}"/>
              </a:ext>
            </a:extLst>
          </p:cNvPr>
          <p:cNvPicPr>
            <a:picLocks noChangeAspect="1"/>
          </p:cNvPicPr>
          <p:nvPr/>
        </p:nvPicPr>
        <p:blipFill>
          <a:blip r:embed="rId2"/>
          <a:stretch>
            <a:fillRect/>
          </a:stretch>
        </p:blipFill>
        <p:spPr>
          <a:xfrm>
            <a:off x="2326841" y="2427734"/>
            <a:ext cx="2618110" cy="1222529"/>
          </a:xfrm>
          <a:prstGeom prst="rect">
            <a:avLst/>
          </a:prstGeom>
          <a:ln w="15875">
            <a:solidFill>
              <a:schemeClr val="tx1">
                <a:lumMod val="85000"/>
                <a:lumOff val="1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576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547664" y="1491630"/>
            <a:ext cx="4248472" cy="2664296"/>
          </a:xfrm>
        </p:spPr>
        <p:txBody>
          <a:bodyPr>
            <a:normAutofit/>
          </a:bodyPr>
          <a:lstStyle/>
          <a:p>
            <a:pPr algn="ctr"/>
            <a:r>
              <a:rPr lang="en-US" dirty="0"/>
              <a:t>Things like food additives, the non-pathogenic microorganisms found in dirt or dust, and pollen in the air we breathe all enter our bodies. </a:t>
            </a:r>
            <a:endParaRPr lang="en-ID" dirty="0"/>
          </a:p>
        </p:txBody>
      </p:sp>
    </p:spTree>
    <p:extLst>
      <p:ext uri="{BB962C8B-B14F-4D97-AF65-F5344CB8AC3E}">
        <p14:creationId xmlns:p14="http://schemas.microsoft.com/office/powerpoint/2010/main" val="1370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F08755-07B9-E048-AAFF-7BBDFD34CE31}"/>
              </a:ext>
            </a:extLst>
          </p:cNvPr>
          <p:cNvSpPr>
            <a:spLocks noGrp="1"/>
          </p:cNvSpPr>
          <p:nvPr>
            <p:ph idx="1"/>
          </p:nvPr>
        </p:nvSpPr>
        <p:spPr>
          <a:xfrm>
            <a:off x="1403648" y="1491630"/>
            <a:ext cx="4536504" cy="2664296"/>
          </a:xfrm>
        </p:spPr>
        <p:txBody>
          <a:bodyPr>
            <a:normAutofit/>
          </a:bodyPr>
          <a:lstStyle/>
          <a:p>
            <a:pPr algn="ctr"/>
            <a:r>
              <a:rPr lang="en-US" dirty="0"/>
              <a:t>For those with an impaired immune system, inflammatory responses are triggered each time a new food is tried or each time a new substance is encountered.</a:t>
            </a:r>
            <a:r>
              <a:rPr lang="en-ID" dirty="0"/>
              <a:t> </a:t>
            </a:r>
          </a:p>
        </p:txBody>
      </p:sp>
    </p:spTree>
    <p:extLst>
      <p:ext uri="{BB962C8B-B14F-4D97-AF65-F5344CB8AC3E}">
        <p14:creationId xmlns:p14="http://schemas.microsoft.com/office/powerpoint/2010/main" val="133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heme3">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3" id="{D2229388-DC35-1749-9B0E-920FE8E0B7E8}" vid="{1B293976-47DF-0744-9476-6332CEBA38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Theme3</Template>
  <TotalTime>1316</TotalTime>
  <Words>1541</Words>
  <Application>Microsoft Macintosh PowerPoint</Application>
  <PresentationFormat>On-screen Show (16:9)</PresentationFormat>
  <Paragraphs>65</Paragraphs>
  <Slides>61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Trebuchet MS</vt:lpstr>
      <vt:lpstr>Wingdings 3</vt:lpstr>
      <vt:lpstr>Theme3</vt:lpstr>
      <vt:lpstr>PowerPoint Presentation</vt:lpstr>
      <vt:lpstr>PowerPoint Presentation</vt:lpstr>
      <vt:lpstr>The Role Of The Gut In Immunity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Prebiotics And How Can They Help?</vt:lpstr>
      <vt:lpstr>PowerPoint Presentation</vt:lpstr>
      <vt:lpstr>How Can Prebiotics Be Added To The Diet?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96</cp:revision>
  <dcterms:created xsi:type="dcterms:W3CDTF">2018-10-15T07:11:14Z</dcterms:created>
  <dcterms:modified xsi:type="dcterms:W3CDTF">2020-06-25T17:08:24Z</dcterms:modified>
</cp:coreProperties>
</file>