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6"/>
  </p:notesMasterIdLst>
  <p:sldIdLst>
    <p:sldId id="257" r:id="rId2"/>
    <p:sldId id="290" r:id="rId3"/>
    <p:sldId id="293" r:id="rId4"/>
    <p:sldId id="294" r:id="rId5"/>
    <p:sldId id="295" r:id="rId6"/>
    <p:sldId id="261" r:id="rId7"/>
    <p:sldId id="288" r:id="rId8"/>
    <p:sldId id="291" r:id="rId9"/>
    <p:sldId id="292" r:id="rId10"/>
    <p:sldId id="296" r:id="rId11"/>
    <p:sldId id="297" r:id="rId12"/>
    <p:sldId id="298" r:id="rId13"/>
    <p:sldId id="299" r:id="rId14"/>
    <p:sldId id="300"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5"/>
    <a:srgbClr val="FFE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10"/>
    <p:restoredTop sz="94650"/>
  </p:normalViewPr>
  <p:slideViewPr>
    <p:cSldViewPr>
      <p:cViewPr varScale="1">
        <p:scale>
          <a:sx n="160" d="100"/>
          <a:sy n="160" d="100"/>
        </p:scale>
        <p:origin x="176" y="41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46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BA754-79BD-4972-839A-D62EA2C7C3EA}" type="datetimeFigureOut">
              <a:rPr lang="en-US" smtClean="0"/>
              <a:pPr/>
              <a:t>6/25/20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BBF2C-A7F8-4A46-8FD9-0FE6834BDEB8}" type="slidenum">
              <a:rPr lang="en-US" smtClean="0"/>
              <a:pPr/>
              <a:t>‹#›</a:t>
            </a:fld>
            <a:endParaRPr lang="en-US"/>
          </a:p>
        </p:txBody>
      </p:sp>
    </p:spTree>
    <p:extLst>
      <p:ext uri="{BB962C8B-B14F-4D97-AF65-F5344CB8AC3E}">
        <p14:creationId xmlns:p14="http://schemas.microsoft.com/office/powerpoint/2010/main" val="22016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C59BBF2C-A7F8-4A46-8FD9-0FE6834BDEB8}" type="slidenum">
              <a:rPr lang="en-US" smtClean="0"/>
              <a:pPr/>
              <a:t>1</a:t>
            </a:fld>
            <a:endParaRPr lang="en-US"/>
          </a:p>
        </p:txBody>
      </p:sp>
    </p:spTree>
    <p:extLst>
      <p:ext uri="{BB962C8B-B14F-4D97-AF65-F5344CB8AC3E}">
        <p14:creationId xmlns:p14="http://schemas.microsoft.com/office/powerpoint/2010/main" val="307873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8241E9-601D-4A27-BF72-C7763949FF5A}" type="datetimeFigureOut">
              <a:rPr lang="en-US" smtClean="0"/>
              <a:pPr/>
              <a:t>6/25/20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265103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6/25/20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262195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6/25/20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2549797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6/25/20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736368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6/25/20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01944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6/25/20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1524385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241E9-601D-4A27-BF72-C7763949FF5A}" type="datetimeFigureOut">
              <a:rPr lang="en-US" smtClean="0"/>
              <a:pPr/>
              <a:t>6/25/20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2725233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241E9-601D-4A27-BF72-C7763949FF5A}" type="datetimeFigureOut">
              <a:rPr lang="en-US" smtClean="0"/>
              <a:pPr/>
              <a:t>6/25/20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248996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b="1">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0" indent="0">
              <a:buFont typeface="Arial" panose="020B0604020202020204" pitchFamily="34" charset="0"/>
              <a:buNone/>
              <a:defRPr sz="2400">
                <a:solidFill>
                  <a:schemeClr val="tx1">
                    <a:lumMod val="85000"/>
                    <a:lumOff val="15000"/>
                  </a:schemeClr>
                </a:solidFill>
                <a:latin typeface="Calibri" panose="020F0502020204030204" pitchFamily="34" charset="0"/>
                <a:cs typeface="Calibri" panose="020F0502020204030204" pitchFamily="34" charset="0"/>
              </a:defRPr>
            </a:lvl1pPr>
            <a:lvl2pPr marL="342900" indent="0">
              <a:buNone/>
              <a:defRPr sz="2400">
                <a:solidFill>
                  <a:schemeClr val="tx1">
                    <a:lumMod val="85000"/>
                    <a:lumOff val="15000"/>
                  </a:schemeClr>
                </a:solidFill>
                <a:latin typeface="Calibri" panose="020F0502020204030204" pitchFamily="34" charset="0"/>
                <a:cs typeface="Calibri" panose="020F0502020204030204" pitchFamily="34" charset="0"/>
              </a:defRPr>
            </a:lvl2pPr>
            <a:lvl3pPr marL="685800" indent="0">
              <a:buNone/>
              <a:defRPr sz="2400">
                <a:solidFill>
                  <a:schemeClr val="tx1">
                    <a:lumMod val="85000"/>
                    <a:lumOff val="15000"/>
                  </a:schemeClr>
                </a:solidFill>
                <a:latin typeface="Calibri" panose="020F0502020204030204" pitchFamily="34" charset="0"/>
                <a:cs typeface="Calibri" panose="020F0502020204030204" pitchFamily="34" charset="0"/>
              </a:defRPr>
            </a:lvl3pPr>
            <a:lvl4pPr marL="1028700" indent="0">
              <a:buNone/>
              <a:defRPr sz="2400">
                <a:solidFill>
                  <a:schemeClr val="tx1">
                    <a:lumMod val="85000"/>
                    <a:lumOff val="15000"/>
                  </a:schemeClr>
                </a:solidFill>
                <a:latin typeface="Calibri" panose="020F0502020204030204" pitchFamily="34" charset="0"/>
                <a:cs typeface="Calibri" panose="020F0502020204030204" pitchFamily="34" charset="0"/>
              </a:defRPr>
            </a:lvl4pPr>
            <a:lvl5pPr marL="1371600" indent="0">
              <a:buNone/>
              <a:defRPr sz="2400">
                <a:solidFill>
                  <a:schemeClr val="tx1">
                    <a:lumMod val="85000"/>
                    <a:lumOff val="15000"/>
                  </a:schemeClr>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D8241E9-601D-4A27-BF72-C7763949FF5A}" type="datetimeFigureOut">
              <a:rPr lang="en-US" smtClean="0"/>
              <a:pPr/>
              <a:t>6/25/20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267200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6/25/20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21653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8241E9-601D-4A27-BF72-C7763949FF5A}" type="datetimeFigureOut">
              <a:rPr lang="en-US" smtClean="0"/>
              <a:pPr/>
              <a:t>6/25/20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91793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8241E9-601D-4A27-BF72-C7763949FF5A}" type="datetimeFigureOut">
              <a:rPr lang="en-US" smtClean="0"/>
              <a:pPr/>
              <a:t>6/25/20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401133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normAutofit/>
          </a:bodyPr>
          <a:lstStyle>
            <a:lvl1pPr>
              <a:defRPr sz="260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8241E9-601D-4A27-BF72-C7763949FF5A}" type="datetimeFigureOut">
              <a:rPr lang="en-US" smtClean="0"/>
              <a:pPr/>
              <a:t>6/25/20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244944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241E9-601D-4A27-BF72-C7763949FF5A}" type="datetimeFigureOut">
              <a:rPr lang="en-US" smtClean="0"/>
              <a:pPr/>
              <a:t>6/25/20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60126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8241E9-601D-4A27-BF72-C7763949FF5A}" type="datetimeFigureOut">
              <a:rPr lang="en-US" smtClean="0"/>
              <a:pPr/>
              <a:t>6/25/20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58627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D8241E9-601D-4A27-BF72-C7763949FF5A}" type="datetimeFigureOut">
              <a:rPr lang="en-US" smtClean="0"/>
              <a:pPr/>
              <a:t>6/25/20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89482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4D8241E9-601D-4A27-BF72-C7763949FF5A}" type="datetimeFigureOut">
              <a:rPr lang="en-US" smtClean="0"/>
              <a:pPr/>
              <a:t>6/25/20</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4586AFA4-EB3C-4B7D-993E-220BD55D95C0}" type="slidenum">
              <a:rPr lang="en-US" smtClean="0"/>
              <a:pPr/>
              <a:t>‹#›</a:t>
            </a:fld>
            <a:endParaRPr lang="en-US"/>
          </a:p>
        </p:txBody>
      </p:sp>
    </p:spTree>
    <p:extLst>
      <p:ext uri="{BB962C8B-B14F-4D97-AF65-F5344CB8AC3E}">
        <p14:creationId xmlns:p14="http://schemas.microsoft.com/office/powerpoint/2010/main" val="122359935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Lst>
  <p:txStyles>
    <p:titleStyle>
      <a:lvl1pPr algn="l" defTabSz="342900" rtl="0" eaLnBrk="1" latinLnBrk="0" hangingPunct="1">
        <a:spcBef>
          <a:spcPct val="0"/>
        </a:spcBef>
        <a:buNone/>
        <a:defRPr sz="2600" kern="1200">
          <a:solidFill>
            <a:schemeClr val="accent1">
              <a:lumMod val="75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6087"/>
          <a:stretch/>
        </p:blipFill>
        <p:spPr>
          <a:xfrm>
            <a:off x="-36513" y="-318914"/>
            <a:ext cx="9299517" cy="5626968"/>
          </a:xfrm>
          <a:prstGeom prst="rect">
            <a:avLst/>
          </a:prstGeom>
        </p:spPr>
      </p:pic>
      <p:sp>
        <p:nvSpPr>
          <p:cNvPr id="10" name="Rectangle 9">
            <a:extLst>
              <a:ext uri="{FF2B5EF4-FFF2-40B4-BE49-F238E27FC236}">
                <a16:creationId xmlns:a16="http://schemas.microsoft.com/office/drawing/2014/main" id="{E9C44ADE-5969-E345-9A29-D3F18514F321}"/>
              </a:ext>
            </a:extLst>
          </p:cNvPr>
          <p:cNvSpPr/>
          <p:nvPr/>
        </p:nvSpPr>
        <p:spPr>
          <a:xfrm>
            <a:off x="5334000" y="2343150"/>
            <a:ext cx="3581400" cy="2514600"/>
          </a:xfrm>
          <a:prstGeom prst="rect">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85AB16-A654-B842-91B1-87A656B0390F}"/>
              </a:ext>
            </a:extLst>
          </p:cNvPr>
          <p:cNvSpPr/>
          <p:nvPr/>
        </p:nvSpPr>
        <p:spPr>
          <a:xfrm>
            <a:off x="5410200" y="2419350"/>
            <a:ext cx="3429000" cy="2362200"/>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TextBox 11">
            <a:extLst>
              <a:ext uri="{FF2B5EF4-FFF2-40B4-BE49-F238E27FC236}">
                <a16:creationId xmlns:a16="http://schemas.microsoft.com/office/drawing/2014/main" id="{3086809A-4301-AD41-933D-AE418453FFDA}"/>
              </a:ext>
            </a:extLst>
          </p:cNvPr>
          <p:cNvSpPr txBox="1"/>
          <p:nvPr/>
        </p:nvSpPr>
        <p:spPr>
          <a:xfrm>
            <a:off x="5448300" y="2967192"/>
            <a:ext cx="3352800" cy="1261884"/>
          </a:xfrm>
          <a:prstGeom prst="rect">
            <a:avLst/>
          </a:prstGeom>
          <a:noFill/>
        </p:spPr>
        <p:txBody>
          <a:bodyPr wrap="square" rtlCol="0">
            <a:spAutoFit/>
          </a:bodyPr>
          <a:lstStyle/>
          <a:p>
            <a:pPr algn="ctr"/>
            <a:r>
              <a:rPr lang="en-US" sz="3800" b="1" dirty="0">
                <a:latin typeface="Calibri" panose="020F0502020204030204" pitchFamily="34" charset="0"/>
                <a:cs typeface="Calibri" panose="020F0502020204030204" pitchFamily="34" charset="0"/>
              </a:rPr>
              <a:t>Phytochemicals And Immunity</a:t>
            </a:r>
            <a:endParaRPr lang="en-ID" sz="38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115616" y="1779662"/>
            <a:ext cx="5112568" cy="1728192"/>
          </a:xfrm>
        </p:spPr>
        <p:txBody>
          <a:bodyPr>
            <a:normAutofit/>
          </a:bodyPr>
          <a:lstStyle/>
          <a:p>
            <a:pPr algn="ctr"/>
            <a:r>
              <a:rPr lang="en-US" dirty="0"/>
              <a:t>Cranberries contain a number of phytochemicals including polyphenols, flavanol glycosides, </a:t>
            </a:r>
            <a:r>
              <a:rPr lang="en-US" dirty="0" err="1"/>
              <a:t>proanthocyanidins</a:t>
            </a:r>
            <a:r>
              <a:rPr lang="en-US" dirty="0"/>
              <a:t>, phenolic acids and anthocyanins.</a:t>
            </a:r>
            <a:r>
              <a:rPr lang="en-ID" dirty="0"/>
              <a:t> </a:t>
            </a:r>
          </a:p>
        </p:txBody>
      </p:sp>
    </p:spTree>
    <p:extLst>
      <p:ext uri="{BB962C8B-B14F-4D97-AF65-F5344CB8AC3E}">
        <p14:creationId xmlns:p14="http://schemas.microsoft.com/office/powerpoint/2010/main" val="21442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691680" y="1491630"/>
            <a:ext cx="4032448" cy="3024336"/>
          </a:xfrm>
        </p:spPr>
        <p:txBody>
          <a:bodyPr>
            <a:normAutofit/>
          </a:bodyPr>
          <a:lstStyle/>
          <a:p>
            <a:pPr algn="ctr"/>
            <a:r>
              <a:rPr lang="en-US" dirty="0"/>
              <a:t>Meanwhile, avocados are a rich source of carotenoids and pomegranates are packed with ellagic acid and hydrolysable ellagitannins, both of which are polyphenols.</a:t>
            </a:r>
            <a:endParaRPr lang="en-ID" dirty="0"/>
          </a:p>
        </p:txBody>
      </p:sp>
    </p:spTree>
    <p:extLst>
      <p:ext uri="{BB962C8B-B14F-4D97-AF65-F5344CB8AC3E}">
        <p14:creationId xmlns:p14="http://schemas.microsoft.com/office/powerpoint/2010/main" val="425536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691680" y="987574"/>
            <a:ext cx="3960440" cy="1440160"/>
          </a:xfrm>
        </p:spPr>
        <p:txBody>
          <a:bodyPr>
            <a:normAutofit/>
          </a:bodyPr>
          <a:lstStyle/>
          <a:p>
            <a:pPr algn="ctr"/>
            <a:r>
              <a:rPr lang="en-US" dirty="0"/>
              <a:t>Black tea and garlic have also been shown to be beneficial phytochemicals. </a:t>
            </a:r>
            <a:endParaRPr lang="en-ID" dirty="0"/>
          </a:p>
        </p:txBody>
      </p:sp>
      <p:pic>
        <p:nvPicPr>
          <p:cNvPr id="2" name="Picture 1">
            <a:extLst>
              <a:ext uri="{FF2B5EF4-FFF2-40B4-BE49-F238E27FC236}">
                <a16:creationId xmlns:a16="http://schemas.microsoft.com/office/drawing/2014/main" id="{4949A63C-AEF5-4744-B6DF-EC62EDC5DF48}"/>
              </a:ext>
            </a:extLst>
          </p:cNvPr>
          <p:cNvPicPr>
            <a:picLocks noChangeAspect="1"/>
          </p:cNvPicPr>
          <p:nvPr/>
        </p:nvPicPr>
        <p:blipFill>
          <a:blip r:embed="rId2"/>
          <a:stretch>
            <a:fillRect/>
          </a:stretch>
        </p:blipFill>
        <p:spPr>
          <a:xfrm>
            <a:off x="2359671" y="2452971"/>
            <a:ext cx="2624458" cy="1741686"/>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196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835696" y="1491630"/>
            <a:ext cx="3600400" cy="2376264"/>
          </a:xfrm>
        </p:spPr>
        <p:txBody>
          <a:bodyPr>
            <a:normAutofit/>
          </a:bodyPr>
          <a:lstStyle/>
          <a:p>
            <a:pPr algn="ctr"/>
            <a:r>
              <a:rPr lang="en-US" dirty="0"/>
              <a:t>Eating foods that are a range of colors is one of the best ways to benefit from phytochemicals in your diet.</a:t>
            </a:r>
            <a:r>
              <a:rPr lang="en-ID" dirty="0"/>
              <a:t> </a:t>
            </a:r>
          </a:p>
        </p:txBody>
      </p:sp>
    </p:spTree>
    <p:extLst>
      <p:ext uri="{BB962C8B-B14F-4D97-AF65-F5344CB8AC3E}">
        <p14:creationId xmlns:p14="http://schemas.microsoft.com/office/powerpoint/2010/main" val="79606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187624" y="1635646"/>
            <a:ext cx="5184576" cy="3096344"/>
          </a:xfrm>
        </p:spPr>
        <p:txBody>
          <a:bodyPr>
            <a:normAutofit/>
          </a:bodyPr>
          <a:lstStyle/>
          <a:p>
            <a:pPr algn="ctr"/>
            <a:r>
              <a:rPr lang="en-US" dirty="0"/>
              <a:t>All of these compounds are known to boost immunity exponentially, so you should try every day to make sure that you include foods of several colors in your meals to give yourself the best chance of achieving optimal immunity. </a:t>
            </a:r>
            <a:endParaRPr lang="en-ID" dirty="0"/>
          </a:p>
        </p:txBody>
      </p:sp>
    </p:spTree>
    <p:extLst>
      <p:ext uri="{BB962C8B-B14F-4D97-AF65-F5344CB8AC3E}">
        <p14:creationId xmlns:p14="http://schemas.microsoft.com/office/powerpoint/2010/main" val="8874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331640" y="1419622"/>
            <a:ext cx="4464496" cy="2520280"/>
          </a:xfrm>
        </p:spPr>
        <p:txBody>
          <a:bodyPr>
            <a:normAutofit/>
          </a:bodyPr>
          <a:lstStyle/>
          <a:p>
            <a:pPr algn="ctr"/>
            <a:r>
              <a:rPr lang="en-US" dirty="0"/>
              <a:t>Phytochemicals have been shown to have an important impact on your immune function and overall well-being. However, many people are unaware that they exist.</a:t>
            </a:r>
            <a:r>
              <a:rPr lang="en-ID" dirty="0"/>
              <a:t> </a:t>
            </a:r>
          </a:p>
        </p:txBody>
      </p:sp>
    </p:spTree>
    <p:extLst>
      <p:ext uri="{BB962C8B-B14F-4D97-AF65-F5344CB8AC3E}">
        <p14:creationId xmlns:p14="http://schemas.microsoft.com/office/powerpoint/2010/main" val="338722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259632" y="771550"/>
            <a:ext cx="5112568" cy="1512168"/>
          </a:xfrm>
        </p:spPr>
        <p:txBody>
          <a:bodyPr>
            <a:normAutofit/>
          </a:bodyPr>
          <a:lstStyle/>
          <a:p>
            <a:pPr algn="ctr"/>
            <a:r>
              <a:rPr lang="en-US" dirty="0"/>
              <a:t>Therefore, they are often overlooked, even by those who are eager to give their health a much-needed boost. </a:t>
            </a:r>
            <a:endParaRPr lang="en-ID" dirty="0"/>
          </a:p>
        </p:txBody>
      </p:sp>
      <p:pic>
        <p:nvPicPr>
          <p:cNvPr id="4" name="Picture 3">
            <a:extLst>
              <a:ext uri="{FF2B5EF4-FFF2-40B4-BE49-F238E27FC236}">
                <a16:creationId xmlns:a16="http://schemas.microsoft.com/office/drawing/2014/main" id="{7588C28A-5DEA-1641-87C9-B24651EA7DEF}"/>
              </a:ext>
            </a:extLst>
          </p:cNvPr>
          <p:cNvPicPr>
            <a:picLocks noChangeAspect="1"/>
          </p:cNvPicPr>
          <p:nvPr/>
        </p:nvPicPr>
        <p:blipFill>
          <a:blip r:embed="rId2"/>
          <a:stretch>
            <a:fillRect/>
          </a:stretch>
        </p:blipFill>
        <p:spPr>
          <a:xfrm>
            <a:off x="2555776" y="2283718"/>
            <a:ext cx="2520280" cy="2047728"/>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741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619672" y="1707654"/>
            <a:ext cx="4320480" cy="2376264"/>
          </a:xfrm>
        </p:spPr>
        <p:txBody>
          <a:bodyPr>
            <a:normAutofit/>
          </a:bodyPr>
          <a:lstStyle/>
          <a:p>
            <a:pPr algn="ctr"/>
            <a:r>
              <a:rPr lang="en-US" dirty="0"/>
              <a:t>In fact, phytochemicals have been researched for decades, but it’s only recently that they’ve been studied in humans.</a:t>
            </a:r>
            <a:r>
              <a:rPr lang="en-ID" dirty="0"/>
              <a:t> </a:t>
            </a:r>
          </a:p>
        </p:txBody>
      </p:sp>
    </p:spTree>
    <p:extLst>
      <p:ext uri="{BB962C8B-B14F-4D97-AF65-F5344CB8AC3E}">
        <p14:creationId xmlns:p14="http://schemas.microsoft.com/office/powerpoint/2010/main" val="418297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331640" y="843558"/>
            <a:ext cx="4464496" cy="1728192"/>
          </a:xfrm>
        </p:spPr>
        <p:txBody>
          <a:bodyPr>
            <a:normAutofit/>
          </a:bodyPr>
          <a:lstStyle/>
          <a:p>
            <a:pPr algn="ctr"/>
            <a:r>
              <a:rPr lang="en-US" dirty="0"/>
              <a:t>So, it’s definitely worth finding out more about them and how you can add them to you daily diet.</a:t>
            </a:r>
            <a:r>
              <a:rPr lang="en-ID" dirty="0"/>
              <a:t> </a:t>
            </a:r>
          </a:p>
        </p:txBody>
      </p:sp>
      <p:pic>
        <p:nvPicPr>
          <p:cNvPr id="2" name="Picture 1">
            <a:extLst>
              <a:ext uri="{FF2B5EF4-FFF2-40B4-BE49-F238E27FC236}">
                <a16:creationId xmlns:a16="http://schemas.microsoft.com/office/drawing/2014/main" id="{01A60FFF-47AF-0E40-BC0B-F49CE5A70FCB}"/>
              </a:ext>
            </a:extLst>
          </p:cNvPr>
          <p:cNvPicPr>
            <a:picLocks noChangeAspect="1"/>
          </p:cNvPicPr>
          <p:nvPr/>
        </p:nvPicPr>
        <p:blipFill>
          <a:blip r:embed="rId2"/>
          <a:stretch>
            <a:fillRect/>
          </a:stretch>
        </p:blipFill>
        <p:spPr>
          <a:xfrm>
            <a:off x="2281436" y="2376264"/>
            <a:ext cx="2564904" cy="1923678"/>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722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2974-DCBF-0441-8409-510318AB50E5}"/>
              </a:ext>
            </a:extLst>
          </p:cNvPr>
          <p:cNvSpPr>
            <a:spLocks noGrp="1"/>
          </p:cNvSpPr>
          <p:nvPr>
            <p:ph type="title"/>
          </p:nvPr>
        </p:nvSpPr>
        <p:spPr>
          <a:xfrm>
            <a:off x="860803" y="1131590"/>
            <a:ext cx="6447501" cy="602382"/>
          </a:xfrm>
        </p:spPr>
        <p:txBody>
          <a:bodyPr>
            <a:normAutofit/>
          </a:bodyPr>
          <a:lstStyle/>
          <a:p>
            <a:r>
              <a:rPr lang="en-US" dirty="0"/>
              <a:t>What Are Phytochemicals?</a:t>
            </a:r>
            <a:endParaRPr lang="en-ID" dirty="0"/>
          </a:p>
        </p:txBody>
      </p:sp>
      <p:sp>
        <p:nvSpPr>
          <p:cNvPr id="3" name="Content Placeholder 2">
            <a:extLst>
              <a:ext uri="{FF2B5EF4-FFF2-40B4-BE49-F238E27FC236}">
                <a16:creationId xmlns:a16="http://schemas.microsoft.com/office/drawing/2014/main" id="{D24F929B-AAC0-2442-9D8F-2FD34352A893}"/>
              </a:ext>
            </a:extLst>
          </p:cNvPr>
          <p:cNvSpPr>
            <a:spLocks noGrp="1"/>
          </p:cNvSpPr>
          <p:nvPr>
            <p:ph idx="1"/>
          </p:nvPr>
        </p:nvSpPr>
        <p:spPr>
          <a:xfrm>
            <a:off x="860803" y="1779662"/>
            <a:ext cx="4575293" cy="2448272"/>
          </a:xfrm>
        </p:spPr>
        <p:txBody>
          <a:bodyPr>
            <a:normAutofit/>
          </a:bodyPr>
          <a:lstStyle/>
          <a:p>
            <a:r>
              <a:rPr lang="en-US" dirty="0"/>
              <a:t>Phytochemicals are plant chemicals that occur naturally and, when consumed, have been shown to interact with the immune system on every level and support it effectively.</a:t>
            </a:r>
            <a:r>
              <a:rPr lang="en-ID" dirty="0"/>
              <a:t> </a:t>
            </a:r>
          </a:p>
        </p:txBody>
      </p:sp>
    </p:spTree>
    <p:extLst>
      <p:ext uri="{BB962C8B-B14F-4D97-AF65-F5344CB8AC3E}">
        <p14:creationId xmlns:p14="http://schemas.microsoft.com/office/powerpoint/2010/main" val="11930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8" presetClass="entr" presetSubtype="12" fill="hold" grpId="0" nodeType="with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403648" y="1419622"/>
            <a:ext cx="4464496" cy="2880320"/>
          </a:xfrm>
        </p:spPr>
        <p:txBody>
          <a:bodyPr>
            <a:normAutofit/>
          </a:bodyPr>
          <a:lstStyle/>
          <a:p>
            <a:pPr algn="ctr"/>
            <a:r>
              <a:rPr lang="en-US" dirty="0"/>
              <a:t>They can even influence the gene activity that is involved in the development of cancer and suppress the hormones that have been shown to stimulate the growth of certain types of cancer.</a:t>
            </a:r>
            <a:r>
              <a:rPr lang="en-ID" dirty="0"/>
              <a:t> </a:t>
            </a:r>
          </a:p>
        </p:txBody>
      </p:sp>
    </p:spTree>
    <p:extLst>
      <p:ext uri="{BB962C8B-B14F-4D97-AF65-F5344CB8AC3E}">
        <p14:creationId xmlns:p14="http://schemas.microsoft.com/office/powerpoint/2010/main" val="351586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2974-DCBF-0441-8409-510318AB50E5}"/>
              </a:ext>
            </a:extLst>
          </p:cNvPr>
          <p:cNvSpPr>
            <a:spLocks noGrp="1"/>
          </p:cNvSpPr>
          <p:nvPr>
            <p:ph type="title"/>
          </p:nvPr>
        </p:nvSpPr>
        <p:spPr>
          <a:xfrm>
            <a:off x="860803" y="915566"/>
            <a:ext cx="6447501" cy="602382"/>
          </a:xfrm>
        </p:spPr>
        <p:txBody>
          <a:bodyPr>
            <a:normAutofit/>
          </a:bodyPr>
          <a:lstStyle/>
          <a:p>
            <a:r>
              <a:rPr lang="en-US" dirty="0"/>
              <a:t>The Most Beneficial Phytochemicals</a:t>
            </a:r>
            <a:endParaRPr lang="en-ID" dirty="0"/>
          </a:p>
        </p:txBody>
      </p:sp>
      <p:sp>
        <p:nvSpPr>
          <p:cNvPr id="3" name="Content Placeholder 2">
            <a:extLst>
              <a:ext uri="{FF2B5EF4-FFF2-40B4-BE49-F238E27FC236}">
                <a16:creationId xmlns:a16="http://schemas.microsoft.com/office/drawing/2014/main" id="{D24F929B-AAC0-2442-9D8F-2FD34352A893}"/>
              </a:ext>
            </a:extLst>
          </p:cNvPr>
          <p:cNvSpPr>
            <a:spLocks noGrp="1"/>
          </p:cNvSpPr>
          <p:nvPr>
            <p:ph idx="1"/>
          </p:nvPr>
        </p:nvSpPr>
        <p:spPr>
          <a:xfrm>
            <a:off x="860803" y="1563638"/>
            <a:ext cx="4719309" cy="2952328"/>
          </a:xfrm>
        </p:spPr>
        <p:txBody>
          <a:bodyPr>
            <a:normAutofit/>
          </a:bodyPr>
          <a:lstStyle/>
          <a:p>
            <a:r>
              <a:rPr lang="en-US" dirty="0"/>
              <a:t>These bioactive chemicals have been proven to slow down and halt cancer progression by inhibiting cell division, altering gene expression, reducing inflammation and free radical damage, and inhibiting the blood supply to tumors.</a:t>
            </a:r>
            <a:r>
              <a:rPr lang="en-ID" dirty="0"/>
              <a:t> </a:t>
            </a:r>
          </a:p>
        </p:txBody>
      </p:sp>
    </p:spTree>
    <p:extLst>
      <p:ext uri="{BB962C8B-B14F-4D97-AF65-F5344CB8AC3E}">
        <p14:creationId xmlns:p14="http://schemas.microsoft.com/office/powerpoint/2010/main" val="11563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475656" y="1779662"/>
            <a:ext cx="4680520" cy="1944216"/>
          </a:xfrm>
        </p:spPr>
        <p:txBody>
          <a:bodyPr>
            <a:normAutofit/>
          </a:bodyPr>
          <a:lstStyle/>
          <a:p>
            <a:pPr algn="ctr"/>
            <a:r>
              <a:rPr lang="en-US" dirty="0"/>
              <a:t>It blocks the production of hormone receptors, growth factors and the other components known to promote cancer growth.</a:t>
            </a:r>
            <a:r>
              <a:rPr lang="en-ID" dirty="0"/>
              <a:t> </a:t>
            </a:r>
          </a:p>
        </p:txBody>
      </p:sp>
    </p:spTree>
    <p:extLst>
      <p:ext uri="{BB962C8B-B14F-4D97-AF65-F5344CB8AC3E}">
        <p14:creationId xmlns:p14="http://schemas.microsoft.com/office/powerpoint/2010/main" val="85126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heme3">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3" id="{D2229388-DC35-1749-9B0E-920FE8E0B7E8}" vid="{1B293976-47DF-0744-9476-6332CEBA38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1221</TotalTime>
  <Words>342</Words>
  <Application>Microsoft Macintosh PowerPoint</Application>
  <PresentationFormat>On-screen Show (16:9)</PresentationFormat>
  <Paragraphs>17</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 3</vt:lpstr>
      <vt:lpstr>Theme3</vt:lpstr>
      <vt:lpstr>PowerPoint Presentation</vt:lpstr>
      <vt:lpstr>PowerPoint Presentation</vt:lpstr>
      <vt:lpstr>PowerPoint Presentation</vt:lpstr>
      <vt:lpstr>PowerPoint Presentation</vt:lpstr>
      <vt:lpstr>PowerPoint Presentation</vt:lpstr>
      <vt:lpstr>What Are Phytochemicals?</vt:lpstr>
      <vt:lpstr>PowerPoint Presentation</vt:lpstr>
      <vt:lpstr>The Most Beneficial Phytochemicals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90</cp:revision>
  <dcterms:created xsi:type="dcterms:W3CDTF">2018-10-15T07:11:14Z</dcterms:created>
  <dcterms:modified xsi:type="dcterms:W3CDTF">2020-06-25T15:02:28Z</dcterms:modified>
</cp:coreProperties>
</file>