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1"/>
  </p:notesMasterIdLst>
  <p:sldIdLst>
    <p:sldId id="257" r:id="rId2"/>
    <p:sldId id="290" r:id="rId3"/>
    <p:sldId id="295" r:id="rId4"/>
    <p:sldId id="296" r:id="rId5"/>
    <p:sldId id="297" r:id="rId6"/>
    <p:sldId id="298" r:id="rId7"/>
    <p:sldId id="261" r:id="rId8"/>
    <p:sldId id="288" r:id="rId9"/>
    <p:sldId id="299" r:id="rId10"/>
    <p:sldId id="300" r:id="rId11"/>
    <p:sldId id="301" r:id="rId12"/>
    <p:sldId id="291" r:id="rId13"/>
    <p:sldId id="292" r:id="rId14"/>
    <p:sldId id="315" r:id="rId15"/>
    <p:sldId id="302" r:id="rId16"/>
    <p:sldId id="303" r:id="rId17"/>
    <p:sldId id="304" r:id="rId18"/>
    <p:sldId id="305" r:id="rId19"/>
    <p:sldId id="306" r:id="rId20"/>
    <p:sldId id="307" r:id="rId21"/>
    <p:sldId id="308" r:id="rId22"/>
    <p:sldId id="293" r:id="rId23"/>
    <p:sldId id="294" r:id="rId24"/>
    <p:sldId id="309" r:id="rId25"/>
    <p:sldId id="310" r:id="rId26"/>
    <p:sldId id="311" r:id="rId27"/>
    <p:sldId id="312" r:id="rId28"/>
    <p:sldId id="314" r:id="rId29"/>
    <p:sldId id="313"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10"/>
    <p:restoredTop sz="94650"/>
  </p:normalViewPr>
  <p:slideViewPr>
    <p:cSldViewPr>
      <p:cViewPr varScale="1">
        <p:scale>
          <a:sx n="64" d="100"/>
          <a:sy n="64" d="100"/>
        </p:scale>
        <p:origin x="84" y="69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7/4/2020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651030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62195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54979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3636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1944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524385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5233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48996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buFont typeface="Arial" panose="020B0604020202020204" pitchFamily="34" charset="0"/>
              <a:buNone/>
              <a:defRPr sz="2400">
                <a:solidFill>
                  <a:schemeClr val="tx1">
                    <a:lumMod val="85000"/>
                    <a:lumOff val="15000"/>
                  </a:schemeClr>
                </a:solidFill>
                <a:latin typeface="Calibri" panose="020F0502020204030204" pitchFamily="34" charset="0"/>
                <a:cs typeface="Calibri" panose="020F0502020204030204" pitchFamily="34" charset="0"/>
              </a:defRPr>
            </a:lvl1pPr>
            <a:lvl2pPr marL="342900" indent="0">
              <a:buNone/>
              <a:defRPr sz="2400">
                <a:solidFill>
                  <a:schemeClr val="tx1">
                    <a:lumMod val="85000"/>
                    <a:lumOff val="15000"/>
                  </a:schemeClr>
                </a:solidFill>
                <a:latin typeface="Calibri" panose="020F0502020204030204" pitchFamily="34" charset="0"/>
                <a:cs typeface="Calibri" panose="020F0502020204030204" pitchFamily="34" charset="0"/>
              </a:defRPr>
            </a:lvl2pPr>
            <a:lvl3pPr marL="685800" indent="0">
              <a:buNone/>
              <a:defRPr sz="2400">
                <a:solidFill>
                  <a:schemeClr val="tx1">
                    <a:lumMod val="85000"/>
                    <a:lumOff val="15000"/>
                  </a:schemeClr>
                </a:solidFill>
                <a:latin typeface="Calibri" panose="020F0502020204030204" pitchFamily="34" charset="0"/>
                <a:cs typeface="Calibri" panose="020F0502020204030204" pitchFamily="34" charset="0"/>
              </a:defRPr>
            </a:lvl3pPr>
            <a:lvl4pPr marL="1028700" indent="0">
              <a:buNone/>
              <a:defRPr sz="2400">
                <a:solidFill>
                  <a:schemeClr val="tx1">
                    <a:lumMod val="85000"/>
                    <a:lumOff val="15000"/>
                  </a:schemeClr>
                </a:solidFill>
                <a:latin typeface="Calibri" panose="020F0502020204030204" pitchFamily="34" charset="0"/>
                <a:cs typeface="Calibri" panose="020F0502020204030204" pitchFamily="34" charset="0"/>
              </a:defRPr>
            </a:lvl4pPr>
            <a:lvl5pPr marL="1371600" indent="0">
              <a:buNone/>
              <a:defRPr sz="24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67200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21653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91793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7/4/2020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01133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normAutofit/>
          </a:bodyPr>
          <a:lstStyle>
            <a:lvl1pPr>
              <a:defRPr sz="26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7/4/2020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44944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7/4/2020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0126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58627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9482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7/4/2020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22359935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xStyles>
    <p:titleStyle>
      <a:lvl1pPr algn="l" defTabSz="342900" rtl="0" eaLnBrk="1" latinLnBrk="0" hangingPunct="1">
        <a:spcBef>
          <a:spcPct val="0"/>
        </a:spcBef>
        <a:buNone/>
        <a:defRPr sz="2600" kern="1200">
          <a:solidFill>
            <a:schemeClr val="accent1">
              <a:lumMod val="7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087"/>
          <a:stretch/>
        </p:blipFill>
        <p:spPr>
          <a:xfrm>
            <a:off x="-36513" y="-318914"/>
            <a:ext cx="9299517" cy="5626968"/>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677120"/>
            <a:ext cx="3276600" cy="1846659"/>
          </a:xfrm>
          <a:prstGeom prst="rect">
            <a:avLst/>
          </a:prstGeom>
          <a:noFill/>
        </p:spPr>
        <p:txBody>
          <a:bodyPr wrap="square" rtlCol="0">
            <a:spAutoFit/>
          </a:bodyPr>
          <a:lstStyle/>
          <a:p>
            <a:pPr algn="ctr"/>
            <a:r>
              <a:rPr lang="en-US" sz="3800" b="1" dirty="0">
                <a:latin typeface="Calibri" panose="020F0502020204030204" pitchFamily="34" charset="0"/>
                <a:cs typeface="Calibri" panose="020F0502020204030204" pitchFamily="34" charset="0"/>
              </a:rPr>
              <a:t>Nutrition For Your Immune System</a:t>
            </a:r>
            <a:endParaRPr lang="en-ID" sz="38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755576" y="1419622"/>
            <a:ext cx="6048672" cy="2808312"/>
          </a:xfrm>
        </p:spPr>
        <p:txBody>
          <a:bodyPr>
            <a:normAutofit/>
          </a:bodyPr>
          <a:lstStyle/>
          <a:p>
            <a:pPr algn="ctr"/>
            <a:r>
              <a:rPr lang="en-US" sz="2300" dirty="0"/>
              <a:t>While we tend to think of malnourishment as something that only occurs in developing countries, in fact, there are surprising numbers of people in the USA and other developed nations who are malnourished due to a lack of appropriate nutrients in their diet. </a:t>
            </a:r>
            <a:endParaRPr lang="en-ID" sz="2300" dirty="0"/>
          </a:p>
        </p:txBody>
      </p:sp>
    </p:spTree>
    <p:extLst>
      <p:ext uri="{BB962C8B-B14F-4D97-AF65-F5344CB8AC3E}">
        <p14:creationId xmlns:p14="http://schemas.microsoft.com/office/powerpoint/2010/main" val="18082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275606"/>
            <a:ext cx="5328592" cy="2808312"/>
          </a:xfrm>
        </p:spPr>
        <p:txBody>
          <a:bodyPr>
            <a:normAutofit/>
          </a:bodyPr>
          <a:lstStyle/>
          <a:p>
            <a:pPr algn="ctr"/>
            <a:r>
              <a:rPr lang="en-US" sz="2300" dirty="0"/>
              <a:t>You may believe that you couldn’t possibly be suffering from malnutrition because you’re eating three meals a day, but if the content of those three meals aren’t well-balanced and don’t contain the right components, you may as well be starving yourself. </a:t>
            </a:r>
            <a:endParaRPr lang="en-ID" sz="2300" dirty="0"/>
          </a:p>
        </p:txBody>
      </p:sp>
    </p:spTree>
    <p:extLst>
      <p:ext uri="{BB962C8B-B14F-4D97-AF65-F5344CB8AC3E}">
        <p14:creationId xmlns:p14="http://schemas.microsoft.com/office/powerpoint/2010/main" val="56326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707654"/>
            <a:ext cx="6447501" cy="602382"/>
          </a:xfrm>
        </p:spPr>
        <p:txBody>
          <a:bodyPr>
            <a:normAutofit/>
          </a:bodyPr>
          <a:lstStyle/>
          <a:p>
            <a:r>
              <a:rPr lang="en-US" dirty="0"/>
              <a:t>Micronutrient Deficiencies </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355726"/>
            <a:ext cx="5007341" cy="2088232"/>
          </a:xfrm>
        </p:spPr>
        <p:txBody>
          <a:bodyPr>
            <a:normAutofit/>
          </a:bodyPr>
          <a:lstStyle/>
          <a:p>
            <a:r>
              <a:rPr lang="en-US" dirty="0"/>
              <a:t>The human body requires both macronutrients and micronutrients to achieve optimal health and well-being.</a:t>
            </a:r>
            <a:r>
              <a:rPr lang="en-ID" dirty="0"/>
              <a:t> </a:t>
            </a:r>
          </a:p>
        </p:txBody>
      </p:sp>
    </p:spTree>
    <p:extLst>
      <p:ext uri="{BB962C8B-B14F-4D97-AF65-F5344CB8AC3E}">
        <p14:creationId xmlns:p14="http://schemas.microsoft.com/office/powerpoint/2010/main" val="11563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987574"/>
            <a:ext cx="4464496" cy="1296144"/>
          </a:xfrm>
        </p:spPr>
        <p:txBody>
          <a:bodyPr>
            <a:normAutofit/>
          </a:bodyPr>
          <a:lstStyle/>
          <a:p>
            <a:pPr algn="ctr"/>
            <a:r>
              <a:rPr lang="en-US" dirty="0"/>
              <a:t>The human body only requires a small amount of micronutrients to function well. </a:t>
            </a:r>
            <a:endParaRPr lang="en-ID" dirty="0"/>
          </a:p>
        </p:txBody>
      </p:sp>
      <p:pic>
        <p:nvPicPr>
          <p:cNvPr id="2" name="Picture 1">
            <a:extLst>
              <a:ext uri="{FF2B5EF4-FFF2-40B4-BE49-F238E27FC236}">
                <a16:creationId xmlns:a16="http://schemas.microsoft.com/office/drawing/2014/main" id="{93A5D051-259A-8F40-BA47-A4685BC4FF45}"/>
              </a:ext>
            </a:extLst>
          </p:cNvPr>
          <p:cNvPicPr>
            <a:picLocks noChangeAspect="1"/>
          </p:cNvPicPr>
          <p:nvPr/>
        </p:nvPicPr>
        <p:blipFill>
          <a:blip r:embed="rId2"/>
          <a:stretch>
            <a:fillRect/>
          </a:stretch>
        </p:blipFill>
        <p:spPr>
          <a:xfrm>
            <a:off x="2494099" y="2503276"/>
            <a:ext cx="2571626" cy="1382469"/>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2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995686"/>
            <a:ext cx="3672408" cy="2448272"/>
          </a:xfrm>
        </p:spPr>
        <p:txBody>
          <a:bodyPr>
            <a:normAutofit/>
          </a:bodyPr>
          <a:lstStyle/>
          <a:p>
            <a:pPr algn="ctr"/>
            <a:r>
              <a:rPr lang="en-US" dirty="0"/>
              <a:t>These minerals and vitamins only need to be consumed in tiny volumes. </a:t>
            </a:r>
            <a:endParaRPr lang="en-ID" dirty="0"/>
          </a:p>
        </p:txBody>
      </p:sp>
    </p:spTree>
    <p:extLst>
      <p:ext uri="{BB962C8B-B14F-4D97-AF65-F5344CB8AC3E}">
        <p14:creationId xmlns:p14="http://schemas.microsoft.com/office/powerpoint/2010/main" val="1059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563638"/>
            <a:ext cx="4464496" cy="2088232"/>
          </a:xfrm>
        </p:spPr>
        <p:txBody>
          <a:bodyPr>
            <a:normAutofit/>
          </a:bodyPr>
          <a:lstStyle/>
          <a:p>
            <a:pPr algn="ctr"/>
            <a:r>
              <a:rPr lang="en-US" dirty="0"/>
              <a:t>However, if you don’t get those small amounts, you are at a much greater risk of disease, and your immune system will certainly feel the negative impact. </a:t>
            </a:r>
            <a:endParaRPr lang="en-ID" dirty="0"/>
          </a:p>
        </p:txBody>
      </p:sp>
    </p:spTree>
    <p:extLst>
      <p:ext uri="{BB962C8B-B14F-4D97-AF65-F5344CB8AC3E}">
        <p14:creationId xmlns:p14="http://schemas.microsoft.com/office/powerpoint/2010/main" val="7663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707654"/>
            <a:ext cx="3672408" cy="2376264"/>
          </a:xfrm>
        </p:spPr>
        <p:txBody>
          <a:bodyPr>
            <a:normAutofit/>
          </a:bodyPr>
          <a:lstStyle/>
          <a:p>
            <a:pPr algn="ctr"/>
            <a:r>
              <a:rPr lang="en-US" dirty="0"/>
              <a:t>There are close to 30 minerals and vitamins that cannot be manufactured by the body in sufficient amounts. </a:t>
            </a:r>
            <a:endParaRPr lang="en-ID" dirty="0"/>
          </a:p>
        </p:txBody>
      </p:sp>
    </p:spTree>
    <p:extLst>
      <p:ext uri="{BB962C8B-B14F-4D97-AF65-F5344CB8AC3E}">
        <p14:creationId xmlns:p14="http://schemas.microsoft.com/office/powerpoint/2010/main" val="343026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347614"/>
            <a:ext cx="4824536" cy="3096344"/>
          </a:xfrm>
        </p:spPr>
        <p:txBody>
          <a:bodyPr>
            <a:normAutofit/>
          </a:bodyPr>
          <a:lstStyle/>
          <a:p>
            <a:pPr algn="ctr"/>
            <a:r>
              <a:rPr lang="en-US" dirty="0"/>
              <a:t>If you don’t eat enough foods that contain key minerals, vitamins and other compounds, you are at a higher risk of some major illnesses like cancer, type II diabetes, osteoporosis and heart disease.</a:t>
            </a:r>
            <a:endParaRPr lang="en-ID" dirty="0"/>
          </a:p>
        </p:txBody>
      </p:sp>
    </p:spTree>
    <p:extLst>
      <p:ext uri="{BB962C8B-B14F-4D97-AF65-F5344CB8AC3E}">
        <p14:creationId xmlns:p14="http://schemas.microsoft.com/office/powerpoint/2010/main" val="398683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203598"/>
            <a:ext cx="4896544" cy="3168352"/>
          </a:xfrm>
        </p:spPr>
        <p:txBody>
          <a:bodyPr>
            <a:normAutofit/>
          </a:bodyPr>
          <a:lstStyle/>
          <a:p>
            <a:pPr algn="ctr"/>
            <a:r>
              <a:rPr lang="en-US" dirty="0"/>
              <a:t>The best way of ensuring you’re getting enough micronutrients is to eat a well-balanced diet that contains lots of legumes, vegetables, fruits, wholegrains and lean protein sources together with healthy fats like olive oil and nuts. </a:t>
            </a:r>
            <a:endParaRPr lang="en-ID" dirty="0"/>
          </a:p>
        </p:txBody>
      </p:sp>
    </p:spTree>
    <p:extLst>
      <p:ext uri="{BB962C8B-B14F-4D97-AF65-F5344CB8AC3E}">
        <p14:creationId xmlns:p14="http://schemas.microsoft.com/office/powerpoint/2010/main" val="5029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835696" y="843558"/>
            <a:ext cx="3960440" cy="1440160"/>
          </a:xfrm>
        </p:spPr>
        <p:txBody>
          <a:bodyPr>
            <a:normAutofit/>
          </a:bodyPr>
          <a:lstStyle/>
          <a:p>
            <a:pPr algn="ctr"/>
            <a:r>
              <a:rPr lang="en-US" dirty="0"/>
              <a:t>These are vitamin C, vitamin C6, vitamin E, zinc and magnesium.</a:t>
            </a:r>
            <a:r>
              <a:rPr lang="en-ID" dirty="0"/>
              <a:t> </a:t>
            </a:r>
          </a:p>
        </p:txBody>
      </p:sp>
      <p:pic>
        <p:nvPicPr>
          <p:cNvPr id="2" name="Picture 1">
            <a:extLst>
              <a:ext uri="{FF2B5EF4-FFF2-40B4-BE49-F238E27FC236}">
                <a16:creationId xmlns:a16="http://schemas.microsoft.com/office/drawing/2014/main" id="{9762DFAA-F1B8-164C-8F4B-6200F8598AA7}"/>
              </a:ext>
            </a:extLst>
          </p:cNvPr>
          <p:cNvPicPr>
            <a:picLocks noChangeAspect="1"/>
          </p:cNvPicPr>
          <p:nvPr/>
        </p:nvPicPr>
        <p:blipFill>
          <a:blip r:embed="rId2"/>
          <a:stretch>
            <a:fillRect/>
          </a:stretch>
        </p:blipFill>
        <p:spPr>
          <a:xfrm>
            <a:off x="2681362" y="2283718"/>
            <a:ext cx="2269108" cy="2269108"/>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24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180509"/>
            <a:ext cx="3816424" cy="1008112"/>
          </a:xfrm>
        </p:spPr>
        <p:txBody>
          <a:bodyPr>
            <a:normAutofit/>
          </a:bodyPr>
          <a:lstStyle/>
          <a:p>
            <a:pPr algn="ctr"/>
            <a:r>
              <a:rPr lang="en-US" dirty="0"/>
              <a:t>We’ve all heard the saying “you are what you eat”. </a:t>
            </a:r>
            <a:endParaRPr lang="en-ID" dirty="0"/>
          </a:p>
        </p:txBody>
      </p:sp>
      <p:pic>
        <p:nvPicPr>
          <p:cNvPr id="4" name="Picture 3">
            <a:extLst>
              <a:ext uri="{FF2B5EF4-FFF2-40B4-BE49-F238E27FC236}">
                <a16:creationId xmlns:a16="http://schemas.microsoft.com/office/drawing/2014/main" id="{7E00A925-0B0C-0F4C-9A3E-0092D0966D83}"/>
              </a:ext>
            </a:extLst>
          </p:cNvPr>
          <p:cNvPicPr>
            <a:picLocks noChangeAspect="1"/>
          </p:cNvPicPr>
          <p:nvPr/>
        </p:nvPicPr>
        <p:blipFill>
          <a:blip r:embed="rId2"/>
          <a:stretch>
            <a:fillRect/>
          </a:stretch>
        </p:blipFill>
        <p:spPr>
          <a:xfrm>
            <a:off x="2335039" y="2188621"/>
            <a:ext cx="2529706" cy="1895297"/>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72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059582"/>
            <a:ext cx="3960440" cy="1008112"/>
          </a:xfrm>
        </p:spPr>
        <p:txBody>
          <a:bodyPr>
            <a:normAutofit/>
          </a:bodyPr>
          <a:lstStyle/>
          <a:p>
            <a:r>
              <a:rPr lang="en-US" dirty="0"/>
              <a:t>They can be added to your diet in many ways:</a:t>
            </a:r>
            <a:endParaRPr lang="en-ID" dirty="0"/>
          </a:p>
        </p:txBody>
      </p:sp>
      <p:sp>
        <p:nvSpPr>
          <p:cNvPr id="4" name="Content Placeholder 2">
            <a:extLst>
              <a:ext uri="{FF2B5EF4-FFF2-40B4-BE49-F238E27FC236}">
                <a16:creationId xmlns:a16="http://schemas.microsoft.com/office/drawing/2014/main" id="{FB9C6F31-E748-744D-BD99-492947C478D4}"/>
              </a:ext>
            </a:extLst>
          </p:cNvPr>
          <p:cNvSpPr txBox="1">
            <a:spLocks/>
          </p:cNvSpPr>
          <p:nvPr/>
        </p:nvSpPr>
        <p:spPr>
          <a:xfrm>
            <a:off x="827584" y="2067694"/>
            <a:ext cx="5472608" cy="1944216"/>
          </a:xfrm>
          <a:prstGeom prst="rect">
            <a:avLst/>
          </a:prstGeom>
        </p:spPr>
        <p:txBody>
          <a:bodyPr vert="horz" lIns="91440" tIns="45720" rIns="91440" bIns="45720" rtlCol="0">
            <a:normAutofit lnSpcReduction="10000"/>
          </a:bodyPr>
          <a:lstStyle>
            <a:lvl1pPr marL="0" indent="0" algn="l" defTabSz="342900" rtl="0" eaLnBrk="1" latinLnBrk="0" hangingPunct="1">
              <a:spcBef>
                <a:spcPts val="750"/>
              </a:spcBef>
              <a:spcAft>
                <a:spcPts val="0"/>
              </a:spcAft>
              <a:buClr>
                <a:schemeClr val="accent1"/>
              </a:buClr>
              <a:buSzPct val="80000"/>
              <a:buFont typeface="Arial" panose="020B0604020202020204" pitchFamily="34" charset="0"/>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Vitamin B6 – eat more chicken, bananas, cereals, potatoes with the skin on and pork loin</a:t>
            </a:r>
            <a:endParaRPr lang="en-ID" dirty="0"/>
          </a:p>
          <a:p>
            <a:pPr marL="342900" lvl="0" indent="-342900">
              <a:buFont typeface="Arial" panose="020B0604020202020204" pitchFamily="34" charset="0"/>
              <a:buChar char="•"/>
            </a:pPr>
            <a:r>
              <a:rPr lang="en-US" dirty="0"/>
              <a:t>Vitamin C – eat citrus fruits, tomatoes, kiwi fruits, broccoli, and sweet peppers </a:t>
            </a:r>
            <a:endParaRPr lang="en-ID" dirty="0"/>
          </a:p>
        </p:txBody>
      </p:sp>
    </p:spTree>
    <p:extLst>
      <p:ext uri="{BB962C8B-B14F-4D97-AF65-F5344CB8AC3E}">
        <p14:creationId xmlns:p14="http://schemas.microsoft.com/office/powerpoint/2010/main" val="35141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dissolv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B9C6F31-E748-744D-BD99-492947C478D4}"/>
              </a:ext>
            </a:extLst>
          </p:cNvPr>
          <p:cNvSpPr txBox="1">
            <a:spLocks/>
          </p:cNvSpPr>
          <p:nvPr/>
        </p:nvSpPr>
        <p:spPr>
          <a:xfrm>
            <a:off x="827584" y="1419622"/>
            <a:ext cx="5472608" cy="2808312"/>
          </a:xfrm>
          <a:prstGeom prst="rect">
            <a:avLst/>
          </a:prstGeom>
        </p:spPr>
        <p:txBody>
          <a:bodyPr vert="horz" lIns="91440" tIns="45720" rIns="91440" bIns="45720" rtlCol="0">
            <a:normAutofit lnSpcReduction="10000"/>
          </a:bodyPr>
          <a:lstStyle>
            <a:lvl1pPr marL="0" indent="0" algn="l" defTabSz="342900" rtl="0" eaLnBrk="1" latinLnBrk="0" hangingPunct="1">
              <a:spcBef>
                <a:spcPts val="750"/>
              </a:spcBef>
              <a:spcAft>
                <a:spcPts val="0"/>
              </a:spcAft>
              <a:buClr>
                <a:schemeClr val="accent1"/>
              </a:buClr>
              <a:buSzPct val="80000"/>
              <a:buFont typeface="Arial" panose="020B0604020202020204" pitchFamily="34" charset="0"/>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Vitamin E – eat sunflower oil and seeds, safflower oil, almonds, and peanut butter</a:t>
            </a:r>
            <a:endParaRPr lang="en-ID" dirty="0"/>
          </a:p>
          <a:p>
            <a:pPr marL="342900" lvl="0" indent="-342900">
              <a:buFont typeface="Arial" panose="020B0604020202020204" pitchFamily="34" charset="0"/>
              <a:buChar char="•"/>
            </a:pPr>
            <a:r>
              <a:rPr lang="en-US" dirty="0"/>
              <a:t>Magnesium – eat seeds, nuts, legumes, and whole wheat</a:t>
            </a:r>
            <a:endParaRPr lang="en-ID" dirty="0"/>
          </a:p>
          <a:p>
            <a:pPr marL="342900" indent="-342900">
              <a:buFont typeface="Arial" panose="020B0604020202020204" pitchFamily="34" charset="0"/>
              <a:buChar char="•"/>
            </a:pPr>
            <a:r>
              <a:rPr lang="en-US" dirty="0"/>
              <a:t>Zinc – eat beef shank, dark turkey meat and oysters </a:t>
            </a:r>
            <a:endParaRPr lang="en-ID" dirty="0"/>
          </a:p>
        </p:txBody>
      </p:sp>
    </p:spTree>
    <p:extLst>
      <p:ext uri="{BB962C8B-B14F-4D97-AF65-F5344CB8AC3E}">
        <p14:creationId xmlns:p14="http://schemas.microsoft.com/office/powerpoint/2010/main" val="1203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635646"/>
            <a:ext cx="6447501" cy="602382"/>
          </a:xfrm>
        </p:spPr>
        <p:txBody>
          <a:bodyPr>
            <a:normAutofit/>
          </a:bodyPr>
          <a:lstStyle/>
          <a:p>
            <a:r>
              <a:rPr lang="en-US" dirty="0"/>
              <a:t>An Overview Of Superfoods </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83718"/>
            <a:ext cx="4503285" cy="2160240"/>
          </a:xfrm>
        </p:spPr>
        <p:txBody>
          <a:bodyPr>
            <a:normAutofit/>
          </a:bodyPr>
          <a:lstStyle/>
          <a:p>
            <a:r>
              <a:rPr lang="en-US" dirty="0"/>
              <a:t>In recent years, you may have heard about superfoods in the media.</a:t>
            </a:r>
            <a:r>
              <a:rPr lang="en-ID" dirty="0"/>
              <a:t> </a:t>
            </a:r>
          </a:p>
        </p:txBody>
      </p:sp>
    </p:spTree>
    <p:extLst>
      <p:ext uri="{BB962C8B-B14F-4D97-AF65-F5344CB8AC3E}">
        <p14:creationId xmlns:p14="http://schemas.microsoft.com/office/powerpoint/2010/main" val="404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419622"/>
            <a:ext cx="5040560" cy="2952328"/>
          </a:xfrm>
        </p:spPr>
        <p:txBody>
          <a:bodyPr>
            <a:normAutofit/>
          </a:bodyPr>
          <a:lstStyle/>
          <a:p>
            <a:pPr algn="ctr"/>
            <a:r>
              <a:rPr lang="en-US" dirty="0"/>
              <a:t>You can keep your body healthy and energized by eating superfoods that are known to improve your immunity, but what are these superfoods, and what do they do to help boost your overall health and well-being?</a:t>
            </a:r>
            <a:endParaRPr lang="en-ID" dirty="0"/>
          </a:p>
        </p:txBody>
      </p:sp>
    </p:spTree>
    <p:extLst>
      <p:ext uri="{BB962C8B-B14F-4D97-AF65-F5344CB8AC3E}">
        <p14:creationId xmlns:p14="http://schemas.microsoft.com/office/powerpoint/2010/main" val="413321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2051720" y="1563638"/>
            <a:ext cx="3672408" cy="2376264"/>
          </a:xfrm>
        </p:spPr>
        <p:txBody>
          <a:bodyPr>
            <a:normAutofit/>
          </a:bodyPr>
          <a:lstStyle/>
          <a:p>
            <a:pPr algn="ctr"/>
            <a:r>
              <a:rPr lang="en-US" dirty="0"/>
              <a:t>Superfoods are foods that are known to contain an especially high amount of minerals, antioxidants, and vitamins.</a:t>
            </a:r>
            <a:r>
              <a:rPr lang="en-ID" dirty="0"/>
              <a:t> </a:t>
            </a:r>
          </a:p>
        </p:txBody>
      </p:sp>
    </p:spTree>
    <p:extLst>
      <p:ext uri="{BB962C8B-B14F-4D97-AF65-F5344CB8AC3E}">
        <p14:creationId xmlns:p14="http://schemas.microsoft.com/office/powerpoint/2010/main" val="26127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635646"/>
            <a:ext cx="4392488" cy="2376264"/>
          </a:xfrm>
        </p:spPr>
        <p:txBody>
          <a:bodyPr>
            <a:normAutofit/>
          </a:bodyPr>
          <a:lstStyle/>
          <a:p>
            <a:pPr algn="ctr"/>
            <a:r>
              <a:rPr lang="en-US" dirty="0"/>
              <a:t>The components that they contain all work together to give your immune system valuable assistance so that it can function at the highest possible level.</a:t>
            </a:r>
            <a:endParaRPr lang="en-ID" dirty="0"/>
          </a:p>
        </p:txBody>
      </p:sp>
    </p:spTree>
    <p:extLst>
      <p:ext uri="{BB962C8B-B14F-4D97-AF65-F5344CB8AC3E}">
        <p14:creationId xmlns:p14="http://schemas.microsoft.com/office/powerpoint/2010/main" val="299627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203598"/>
            <a:ext cx="4392488" cy="1440160"/>
          </a:xfrm>
        </p:spPr>
        <p:txBody>
          <a:bodyPr>
            <a:normAutofit/>
          </a:bodyPr>
          <a:lstStyle/>
          <a:p>
            <a:r>
              <a:rPr lang="en-US" dirty="0"/>
              <a:t>Some of the superfoods that are known to boost your immune system include:</a:t>
            </a:r>
            <a:endParaRPr lang="en-ID" dirty="0"/>
          </a:p>
        </p:txBody>
      </p:sp>
      <p:sp>
        <p:nvSpPr>
          <p:cNvPr id="4" name="Content Placeholder 2">
            <a:extLst>
              <a:ext uri="{FF2B5EF4-FFF2-40B4-BE49-F238E27FC236}">
                <a16:creationId xmlns:a16="http://schemas.microsoft.com/office/drawing/2014/main" id="{5929DE5E-5BA0-C249-AAE1-536F90D7F9EA}"/>
              </a:ext>
            </a:extLst>
          </p:cNvPr>
          <p:cNvSpPr txBox="1">
            <a:spLocks/>
          </p:cNvSpPr>
          <p:nvPr/>
        </p:nvSpPr>
        <p:spPr>
          <a:xfrm>
            <a:off x="1043608" y="2499742"/>
            <a:ext cx="4392488" cy="144016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Arial" panose="020B0604020202020204" pitchFamily="34" charset="0"/>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Garlic</a:t>
            </a:r>
            <a:endParaRPr lang="en-ID" dirty="0"/>
          </a:p>
          <a:p>
            <a:pPr marL="342900" lvl="0" indent="-342900">
              <a:buFont typeface="Arial" panose="020B0604020202020204" pitchFamily="34" charset="0"/>
              <a:buChar char="•"/>
            </a:pPr>
            <a:r>
              <a:rPr lang="en-US" dirty="0"/>
              <a:t>Ginger</a:t>
            </a:r>
            <a:endParaRPr lang="en-ID" dirty="0"/>
          </a:p>
          <a:p>
            <a:pPr marL="342900" lvl="0" indent="-342900">
              <a:buFont typeface="Arial" panose="020B0604020202020204" pitchFamily="34" charset="0"/>
              <a:buChar char="•"/>
            </a:pPr>
            <a:r>
              <a:rPr lang="en-US" dirty="0"/>
              <a:t>Goji berries</a:t>
            </a:r>
            <a:endParaRPr lang="en-ID" dirty="0"/>
          </a:p>
        </p:txBody>
      </p:sp>
    </p:spTree>
    <p:extLst>
      <p:ext uri="{BB962C8B-B14F-4D97-AF65-F5344CB8AC3E}">
        <p14:creationId xmlns:p14="http://schemas.microsoft.com/office/powerpoint/2010/main" val="36419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heckerboard(across)">
                                      <p:cBhvr>
                                        <p:cTn id="10" dur="500"/>
                                        <p:tgtEl>
                                          <p:spTgt spid="4">
                                            <p:txEl>
                                              <p:pRg st="0" end="0"/>
                                            </p:txEl>
                                          </p:spTgt>
                                        </p:tgtEl>
                                      </p:cBhvr>
                                    </p:animEffect>
                                  </p:childTnLst>
                                </p:cTn>
                              </p:par>
                              <p:par>
                                <p:cTn id="11" presetID="5" presetClass="entr" presetSubtype="10" fill="hold" grpId="0" nodeType="withEffect">
                                  <p:stCondLst>
                                    <p:cond delay="1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checkerboard(across)">
                                      <p:cBhvr>
                                        <p:cTn id="13" dur="500"/>
                                        <p:tgtEl>
                                          <p:spTgt spid="4">
                                            <p:txEl>
                                              <p:pRg st="1" end="1"/>
                                            </p:txEl>
                                          </p:spTgt>
                                        </p:tgtEl>
                                      </p:cBhvr>
                                    </p:animEffect>
                                  </p:childTnLst>
                                </p:cTn>
                              </p:par>
                              <p:par>
                                <p:cTn id="14" presetID="5" presetClass="entr" presetSubtype="10" fill="hold" grpId="0" nodeType="withEffect">
                                  <p:stCondLst>
                                    <p:cond delay="150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checkerboard(across)">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29DE5E-5BA0-C249-AAE1-536F90D7F9EA}"/>
              </a:ext>
            </a:extLst>
          </p:cNvPr>
          <p:cNvSpPr txBox="1">
            <a:spLocks/>
          </p:cNvSpPr>
          <p:nvPr/>
        </p:nvSpPr>
        <p:spPr>
          <a:xfrm>
            <a:off x="1043608" y="1491630"/>
            <a:ext cx="4392488" cy="208823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Arial" panose="020B0604020202020204" pitchFamily="34" charset="0"/>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lvl="0" indent="-342900">
              <a:buFont typeface="Arial" panose="020B0604020202020204" pitchFamily="34" charset="0"/>
              <a:buChar char="•"/>
            </a:pPr>
            <a:r>
              <a:rPr lang="en-US" dirty="0"/>
              <a:t>Chia seeds</a:t>
            </a:r>
            <a:endParaRPr lang="en-ID" dirty="0"/>
          </a:p>
          <a:p>
            <a:pPr marL="342900" lvl="0" indent="-342900">
              <a:buFont typeface="Arial" panose="020B0604020202020204" pitchFamily="34" charset="0"/>
              <a:buChar char="•"/>
            </a:pPr>
            <a:r>
              <a:rPr lang="en-US" dirty="0" err="1"/>
              <a:t>Matcha</a:t>
            </a:r>
            <a:endParaRPr lang="en-ID" dirty="0"/>
          </a:p>
          <a:p>
            <a:pPr marL="342900" lvl="0" indent="-342900">
              <a:buFont typeface="Arial" panose="020B0604020202020204" pitchFamily="34" charset="0"/>
              <a:buChar char="•"/>
            </a:pPr>
            <a:r>
              <a:rPr lang="en-US" dirty="0"/>
              <a:t>Kale</a:t>
            </a:r>
            <a:endParaRPr lang="en-ID" dirty="0"/>
          </a:p>
          <a:p>
            <a:pPr marL="342900" lvl="0" indent="-342900">
              <a:buFont typeface="Arial" panose="020B0604020202020204" pitchFamily="34" charset="0"/>
              <a:buChar char="•"/>
            </a:pPr>
            <a:r>
              <a:rPr lang="en-US" dirty="0"/>
              <a:t>Blueberries</a:t>
            </a:r>
            <a:endParaRPr lang="en-ID" dirty="0"/>
          </a:p>
        </p:txBody>
      </p:sp>
      <p:pic>
        <p:nvPicPr>
          <p:cNvPr id="2" name="Picture 1">
            <a:extLst>
              <a:ext uri="{FF2B5EF4-FFF2-40B4-BE49-F238E27FC236}">
                <a16:creationId xmlns:a16="http://schemas.microsoft.com/office/drawing/2014/main" id="{CB681DFA-2666-2546-ABE2-6AC2242B5162}"/>
              </a:ext>
            </a:extLst>
          </p:cNvPr>
          <p:cNvPicPr>
            <a:picLocks noChangeAspect="1"/>
          </p:cNvPicPr>
          <p:nvPr/>
        </p:nvPicPr>
        <p:blipFill>
          <a:blip r:embed="rId2"/>
          <a:stretch>
            <a:fillRect/>
          </a:stretch>
        </p:blipFill>
        <p:spPr>
          <a:xfrm>
            <a:off x="4047344" y="1491630"/>
            <a:ext cx="2885516" cy="1923677"/>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61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heckerboard(across)">
                                      <p:cBhvr>
                                        <p:cTn id="11" dur="500"/>
                                        <p:tgtEl>
                                          <p:spTgt spid="4">
                                            <p:txEl>
                                              <p:pRg st="0" end="0"/>
                                            </p:txEl>
                                          </p:spTgt>
                                        </p:tgtEl>
                                      </p:cBhvr>
                                    </p:animEffect>
                                  </p:childTnLst>
                                </p:cTn>
                              </p:par>
                              <p:par>
                                <p:cTn id="12" presetID="5" presetClass="entr" presetSubtype="10" fill="hold" grpId="0" nodeType="withEffect">
                                  <p:stCondLst>
                                    <p:cond delay="100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checkerboard(across)">
                                      <p:cBhvr>
                                        <p:cTn id="14" dur="500"/>
                                        <p:tgtEl>
                                          <p:spTgt spid="4">
                                            <p:txEl>
                                              <p:pRg st="1" end="1"/>
                                            </p:txEl>
                                          </p:spTgt>
                                        </p:tgtEl>
                                      </p:cBhvr>
                                    </p:animEffect>
                                  </p:childTnLst>
                                </p:cTn>
                              </p:par>
                              <p:par>
                                <p:cTn id="15" presetID="5" presetClass="entr" presetSubtype="10" fill="hold" grpId="0" nodeType="withEffect">
                                  <p:stCondLst>
                                    <p:cond delay="150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par>
                                <p:cTn id="18" presetID="5" presetClass="entr" presetSubtype="10" fill="hold" grpId="0" nodeType="withEffect">
                                  <p:stCondLst>
                                    <p:cond delay="200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heckerboard(across)">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29DE5E-5BA0-C249-AAE1-536F90D7F9EA}"/>
              </a:ext>
            </a:extLst>
          </p:cNvPr>
          <p:cNvSpPr txBox="1">
            <a:spLocks/>
          </p:cNvSpPr>
          <p:nvPr/>
        </p:nvSpPr>
        <p:spPr>
          <a:xfrm>
            <a:off x="1187624" y="1527634"/>
            <a:ext cx="5184576" cy="2628292"/>
          </a:xfrm>
          <a:prstGeom prst="rect">
            <a:avLst/>
          </a:prstGeom>
        </p:spPr>
        <p:txBody>
          <a:bodyPr vert="horz" lIns="91440" tIns="45720" rIns="91440" bIns="45720" rtlCol="0">
            <a:normAutofit fontScale="85000" lnSpcReduction="10000"/>
          </a:bodyPr>
          <a:lstStyle>
            <a:lvl1pPr marL="0" indent="0" algn="l" defTabSz="342900" rtl="0" eaLnBrk="1" latinLnBrk="0" hangingPunct="1">
              <a:spcBef>
                <a:spcPts val="750"/>
              </a:spcBef>
              <a:spcAft>
                <a:spcPts val="0"/>
              </a:spcAft>
              <a:buClr>
                <a:schemeClr val="accent1"/>
              </a:buClr>
              <a:buSzPct val="80000"/>
              <a:buFont typeface="Arial" panose="020B0604020202020204" pitchFamily="34" charset="0"/>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By adding some or all of the above foods into your daily diet, it’s possible to give your immune system a little extra assistance to do its job and to combat the invading threats that it encounters in the form of bacteria and viruses ever day. With this additional power, it can keep you healthier for longer, and make sure that you don’t succumb to illnesses that could make you unwell either in the short or long term. </a:t>
            </a:r>
            <a:endParaRPr lang="en-ID" dirty="0"/>
          </a:p>
        </p:txBody>
      </p:sp>
    </p:spTree>
    <p:extLst>
      <p:ext uri="{BB962C8B-B14F-4D97-AF65-F5344CB8AC3E}">
        <p14:creationId xmlns:p14="http://schemas.microsoft.com/office/powerpoint/2010/main" val="19341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29DE5E-5BA0-C249-AAE1-536F90D7F9EA}"/>
              </a:ext>
            </a:extLst>
          </p:cNvPr>
          <p:cNvSpPr txBox="1">
            <a:spLocks/>
          </p:cNvSpPr>
          <p:nvPr/>
        </p:nvSpPr>
        <p:spPr>
          <a:xfrm>
            <a:off x="1259632" y="1347614"/>
            <a:ext cx="5040560" cy="270030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Arial" panose="020B0604020202020204" pitchFamily="34" charset="0"/>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However, you should still celebrate the fact that you made a decision in the first place. Tell yourself that you’re proud that you took that step to decide.</a:t>
            </a:r>
            <a:endParaRPr lang="en-ID" dirty="0"/>
          </a:p>
        </p:txBody>
      </p:sp>
    </p:spTree>
    <p:extLst>
      <p:ext uri="{BB962C8B-B14F-4D97-AF65-F5344CB8AC3E}">
        <p14:creationId xmlns:p14="http://schemas.microsoft.com/office/powerpoint/2010/main" val="18747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79712" y="1707654"/>
            <a:ext cx="3384376" cy="1800200"/>
          </a:xfrm>
        </p:spPr>
        <p:txBody>
          <a:bodyPr>
            <a:normAutofit/>
          </a:bodyPr>
          <a:lstStyle/>
          <a:p>
            <a:pPr algn="ctr"/>
            <a:r>
              <a:rPr lang="en-US" dirty="0"/>
              <a:t>Research has shown that if you eat well, your immune system will benefit. </a:t>
            </a:r>
            <a:endParaRPr lang="en-ID" dirty="0"/>
          </a:p>
        </p:txBody>
      </p:sp>
    </p:spTree>
    <p:extLst>
      <p:ext uri="{BB962C8B-B14F-4D97-AF65-F5344CB8AC3E}">
        <p14:creationId xmlns:p14="http://schemas.microsoft.com/office/powerpoint/2010/main" val="290851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915566"/>
            <a:ext cx="4680520" cy="3384376"/>
          </a:xfrm>
        </p:spPr>
        <p:txBody>
          <a:bodyPr>
            <a:normAutofit/>
          </a:bodyPr>
          <a:lstStyle/>
          <a:p>
            <a:pPr algn="ctr"/>
            <a:r>
              <a:rPr lang="en-US" dirty="0"/>
              <a:t>Your immune system needs good nutrition to function properly, and if you’re malnourished, deficient in micronutrients, or don’t get enough of the right kinds of food to keep you healthy, not only will your overall well-being suffer but your immunity will take a nosedive too.</a:t>
            </a:r>
            <a:r>
              <a:rPr lang="en-ID" dirty="0"/>
              <a:t> </a:t>
            </a:r>
          </a:p>
        </p:txBody>
      </p:sp>
    </p:spTree>
    <p:extLst>
      <p:ext uri="{BB962C8B-B14F-4D97-AF65-F5344CB8AC3E}">
        <p14:creationId xmlns:p14="http://schemas.microsoft.com/office/powerpoint/2010/main" val="284669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851670"/>
            <a:ext cx="3816424" cy="1944216"/>
          </a:xfrm>
        </p:spPr>
        <p:txBody>
          <a:bodyPr>
            <a:normAutofit/>
          </a:bodyPr>
          <a:lstStyle/>
          <a:p>
            <a:pPr algn="ctr"/>
            <a:r>
              <a:rPr lang="en-US" dirty="0"/>
              <a:t>As a result, they have a greater chance of developing ongoing health issues as well as short-term illnesses. </a:t>
            </a:r>
            <a:endParaRPr lang="en-ID" dirty="0"/>
          </a:p>
        </p:txBody>
      </p:sp>
    </p:spTree>
    <p:extLst>
      <p:ext uri="{BB962C8B-B14F-4D97-AF65-F5344CB8AC3E}">
        <p14:creationId xmlns:p14="http://schemas.microsoft.com/office/powerpoint/2010/main" val="283457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707654"/>
            <a:ext cx="4392488" cy="2520280"/>
          </a:xfrm>
        </p:spPr>
        <p:txBody>
          <a:bodyPr>
            <a:normAutofit/>
          </a:bodyPr>
          <a:lstStyle/>
          <a:p>
            <a:pPr algn="ctr"/>
            <a:r>
              <a:rPr lang="en-US" dirty="0"/>
              <a:t>Therefore, knowing the link between nutrition and immunity is imperative so that you can take action to improve your diet and, therefore, your overall well-being.</a:t>
            </a:r>
            <a:endParaRPr lang="en-ID" dirty="0"/>
          </a:p>
        </p:txBody>
      </p:sp>
    </p:spTree>
    <p:extLst>
      <p:ext uri="{BB962C8B-B14F-4D97-AF65-F5344CB8AC3E}">
        <p14:creationId xmlns:p14="http://schemas.microsoft.com/office/powerpoint/2010/main" val="27578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131590"/>
            <a:ext cx="6447501" cy="1034430"/>
          </a:xfrm>
        </p:spPr>
        <p:txBody>
          <a:bodyPr>
            <a:normAutofit/>
          </a:bodyPr>
          <a:lstStyle/>
          <a:p>
            <a:r>
              <a:rPr lang="en-US" dirty="0"/>
              <a:t>Malnourishment And Its Role In Low Immunity</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11710"/>
            <a:ext cx="5007341" cy="2160240"/>
          </a:xfrm>
        </p:spPr>
        <p:txBody>
          <a:bodyPr>
            <a:normAutofit/>
          </a:bodyPr>
          <a:lstStyle/>
          <a:p>
            <a:r>
              <a:rPr lang="en-US" dirty="0"/>
              <a:t>If your body isn’t receiving enough nutrition, the number of white blood cells decreases, and this makes it hard to fight illnesses and heal diseases.</a:t>
            </a:r>
            <a:endParaRPr lang="en-ID" dirty="0"/>
          </a:p>
        </p:txBody>
      </p:sp>
    </p:spTree>
    <p:extLst>
      <p:ext uri="{BB962C8B-B14F-4D97-AF65-F5344CB8AC3E}">
        <p14:creationId xmlns:p14="http://schemas.microsoft.com/office/powerpoint/2010/main" val="1193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491630"/>
            <a:ext cx="4752528" cy="3096344"/>
          </a:xfrm>
        </p:spPr>
        <p:txBody>
          <a:bodyPr>
            <a:normAutofit/>
          </a:bodyPr>
          <a:lstStyle/>
          <a:p>
            <a:pPr algn="ctr"/>
            <a:r>
              <a:rPr lang="en-US" dirty="0"/>
              <a:t>When you are experiencing malnutrition, your body cannot recover fully as wounds require protein, energy, minerals, and vitamins to fully heal.</a:t>
            </a:r>
            <a:r>
              <a:rPr lang="en-ID" dirty="0"/>
              <a:t> </a:t>
            </a:r>
          </a:p>
        </p:txBody>
      </p:sp>
    </p:spTree>
    <p:extLst>
      <p:ext uri="{BB962C8B-B14F-4D97-AF65-F5344CB8AC3E}">
        <p14:creationId xmlns:p14="http://schemas.microsoft.com/office/powerpoint/2010/main" val="351586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987574"/>
            <a:ext cx="4392488" cy="1296144"/>
          </a:xfrm>
        </p:spPr>
        <p:txBody>
          <a:bodyPr>
            <a:normAutofit/>
          </a:bodyPr>
          <a:lstStyle/>
          <a:p>
            <a:pPr algn="ctr"/>
            <a:r>
              <a:rPr lang="en-US" dirty="0"/>
              <a:t>Of course, if you’re malnourished you will also be at a higher risk of infections and illnesses. </a:t>
            </a:r>
            <a:endParaRPr lang="en-ID" dirty="0"/>
          </a:p>
        </p:txBody>
      </p:sp>
      <p:pic>
        <p:nvPicPr>
          <p:cNvPr id="2" name="Picture 1">
            <a:extLst>
              <a:ext uri="{FF2B5EF4-FFF2-40B4-BE49-F238E27FC236}">
                <a16:creationId xmlns:a16="http://schemas.microsoft.com/office/drawing/2014/main" id="{5E835F5E-2805-1B41-9037-A348B5397673}"/>
              </a:ext>
            </a:extLst>
          </p:cNvPr>
          <p:cNvPicPr>
            <a:picLocks noChangeAspect="1"/>
          </p:cNvPicPr>
          <p:nvPr/>
        </p:nvPicPr>
        <p:blipFill>
          <a:blip r:embed="rId2"/>
          <a:stretch>
            <a:fillRect/>
          </a:stretch>
        </p:blipFill>
        <p:spPr>
          <a:xfrm>
            <a:off x="2645312" y="2424286"/>
            <a:ext cx="2485224" cy="173164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002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heme3">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3" id="{D2229388-DC35-1749-9B0E-920FE8E0B7E8}" vid="{1B293976-47DF-0744-9476-6332CEBA38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1529</TotalTime>
  <Words>816</Words>
  <Application>Microsoft Office PowerPoint</Application>
  <PresentationFormat>On-screen Show (16:9)</PresentationFormat>
  <Paragraphs>43</Paragraphs>
  <Slides>29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Trebuchet MS</vt:lpstr>
      <vt:lpstr>Wingdings 3</vt:lpstr>
      <vt:lpstr>Theme3</vt:lpstr>
      <vt:lpstr>PowerPoint Presentation</vt:lpstr>
      <vt:lpstr>PowerPoint Presentation</vt:lpstr>
      <vt:lpstr>PowerPoint Presentation</vt:lpstr>
      <vt:lpstr>PowerPoint Presentation</vt:lpstr>
      <vt:lpstr>PowerPoint Presentation</vt:lpstr>
      <vt:lpstr>PowerPoint Presentation</vt:lpstr>
      <vt:lpstr>Malnourishment And Its Role In Low Immunity</vt:lpstr>
      <vt:lpstr>PowerPoint Presentation</vt:lpstr>
      <vt:lpstr>PowerPoint Presentation</vt:lpstr>
      <vt:lpstr>PowerPoint Presentation</vt:lpstr>
      <vt:lpstr>PowerPoint Presentation</vt:lpstr>
      <vt:lpstr>Micronutrient Deficiencies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Overview Of Superfoods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Gabriel</cp:lastModifiedBy>
  <cp:revision>95</cp:revision>
  <dcterms:created xsi:type="dcterms:W3CDTF">2018-10-15T07:11:14Z</dcterms:created>
  <dcterms:modified xsi:type="dcterms:W3CDTF">2020-07-04T22:02:46Z</dcterms:modified>
</cp:coreProperties>
</file>