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4" r:id="rId1"/>
  </p:sldMasterIdLst>
  <p:notesMasterIdLst>
    <p:notesMasterId r:id="rId63"/>
  </p:notesMasterIdLst>
  <p:sldIdLst>
    <p:sldId id="257" r:id="rId2"/>
    <p:sldId id="289" r:id="rId3"/>
    <p:sldId id="297" r:id="rId4"/>
    <p:sldId id="261" r:id="rId5"/>
    <p:sldId id="288" r:id="rId6"/>
    <p:sldId id="298" r:id="rId7"/>
    <p:sldId id="299" r:id="rId8"/>
    <p:sldId id="300" r:id="rId9"/>
    <p:sldId id="301" r:id="rId10"/>
    <p:sldId id="302" r:id="rId11"/>
    <p:sldId id="303" r:id="rId12"/>
    <p:sldId id="304" r:id="rId13"/>
    <p:sldId id="305" r:id="rId14"/>
    <p:sldId id="306" r:id="rId15"/>
    <p:sldId id="307" r:id="rId16"/>
    <p:sldId id="308" r:id="rId17"/>
    <p:sldId id="309" r:id="rId18"/>
    <p:sldId id="310" r:id="rId19"/>
    <p:sldId id="311" r:id="rId20"/>
    <p:sldId id="291" r:id="rId21"/>
    <p:sldId id="292" r:id="rId22"/>
    <p:sldId id="312" r:id="rId23"/>
    <p:sldId id="313" r:id="rId24"/>
    <p:sldId id="314" r:id="rId25"/>
    <p:sldId id="315" r:id="rId26"/>
    <p:sldId id="316" r:id="rId27"/>
    <p:sldId id="317" r:id="rId28"/>
    <p:sldId id="318" r:id="rId29"/>
    <p:sldId id="319" r:id="rId30"/>
    <p:sldId id="320" r:id="rId31"/>
    <p:sldId id="321" r:id="rId32"/>
    <p:sldId id="322" r:id="rId33"/>
    <p:sldId id="323" r:id="rId34"/>
    <p:sldId id="293" r:id="rId35"/>
    <p:sldId id="294" r:id="rId36"/>
    <p:sldId id="324" r:id="rId37"/>
    <p:sldId id="325" r:id="rId38"/>
    <p:sldId id="326" r:id="rId39"/>
    <p:sldId id="295" r:id="rId40"/>
    <p:sldId id="296" r:id="rId41"/>
    <p:sldId id="327" r:id="rId42"/>
    <p:sldId id="328" r:id="rId43"/>
    <p:sldId id="330" r:id="rId44"/>
    <p:sldId id="331" r:id="rId45"/>
    <p:sldId id="332" r:id="rId46"/>
    <p:sldId id="333" r:id="rId47"/>
    <p:sldId id="334" r:id="rId48"/>
    <p:sldId id="336" r:id="rId49"/>
    <p:sldId id="337" r:id="rId50"/>
    <p:sldId id="338" r:id="rId51"/>
    <p:sldId id="339" r:id="rId52"/>
    <p:sldId id="335" r:id="rId53"/>
    <p:sldId id="340" r:id="rId54"/>
    <p:sldId id="341" r:id="rId55"/>
    <p:sldId id="342" r:id="rId56"/>
    <p:sldId id="343" r:id="rId57"/>
    <p:sldId id="344" r:id="rId58"/>
    <p:sldId id="345" r:id="rId59"/>
    <p:sldId id="346" r:id="rId60"/>
    <p:sldId id="347" r:id="rId61"/>
    <p:sldId id="348" r:id="rId6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9E5"/>
    <a:srgbClr val="FFEC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125"/>
    <p:restoredTop sz="94650"/>
  </p:normalViewPr>
  <p:slideViewPr>
    <p:cSldViewPr>
      <p:cViewPr varScale="1">
        <p:scale>
          <a:sx n="118" d="100"/>
          <a:sy n="118" d="100"/>
        </p:scale>
        <p:origin x="208" y="1112"/>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1461"/>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8BA754-79BD-4972-839A-D62EA2C7C3EA}" type="datetimeFigureOut">
              <a:rPr lang="en-US" smtClean="0"/>
              <a:pPr/>
              <a:t>7/24/20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9BBF2C-A7F8-4A46-8FD9-0FE6834BDEB8}" type="slidenum">
              <a:rPr lang="en-US" smtClean="0"/>
              <a:pPr/>
              <a:t>‹#›</a:t>
            </a:fld>
            <a:endParaRPr lang="en-US"/>
          </a:p>
        </p:txBody>
      </p:sp>
    </p:spTree>
    <p:extLst>
      <p:ext uri="{BB962C8B-B14F-4D97-AF65-F5344CB8AC3E}">
        <p14:creationId xmlns:p14="http://schemas.microsoft.com/office/powerpoint/2010/main" val="220163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C59BBF2C-A7F8-4A46-8FD9-0FE6834BDEB8}" type="slidenum">
              <a:rPr lang="en-US" smtClean="0"/>
              <a:pPr/>
              <a:t>1</a:t>
            </a:fld>
            <a:endParaRPr lang="en-US"/>
          </a:p>
        </p:txBody>
      </p:sp>
    </p:spTree>
    <p:extLst>
      <p:ext uri="{BB962C8B-B14F-4D97-AF65-F5344CB8AC3E}">
        <p14:creationId xmlns:p14="http://schemas.microsoft.com/office/powerpoint/2010/main" val="3078734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6350"/>
            <a:ext cx="9144000" cy="5149850"/>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1803400"/>
            <a:ext cx="5825202" cy="1234727"/>
          </a:xfrm>
        </p:spPr>
        <p:txBody>
          <a:bodyPr anchor="b">
            <a:noAutofit/>
          </a:bodyPr>
          <a:lstStyle>
            <a:lvl1pPr algn="r">
              <a:defRPr sz="405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300" y="3038125"/>
            <a:ext cx="5825202" cy="822674"/>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D8241E9-601D-4A27-BF72-C7763949FF5A}" type="datetimeFigureOut">
              <a:rPr lang="en-US" smtClean="0"/>
              <a:pPr/>
              <a:t>7/24/20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1106322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2552700"/>
          </a:xfrm>
        </p:spPr>
        <p:txBody>
          <a:bodyPr anchor="ctr">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8241E9-601D-4A27-BF72-C7763949FF5A}" type="datetimeFigureOut">
              <a:rPr lang="en-US" smtClean="0"/>
              <a:pPr/>
              <a:t>7/24/20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3835582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024604" y="2724150"/>
            <a:ext cx="5418393"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8241E9-601D-4A27-BF72-C7763949FF5A}" type="datetimeFigureOut">
              <a:rPr lang="en-US" smtClean="0"/>
              <a:pPr/>
              <a:t>7/24/20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366500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448991"/>
            <a:ext cx="6447501" cy="1946595"/>
          </a:xfrm>
        </p:spPr>
        <p:txBody>
          <a:bodyPr anchor="b">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8241E9-601D-4A27-BF72-C7763949FF5A}" type="datetimeFigureOut">
              <a:rPr lang="en-US" smtClean="0"/>
              <a:pPr/>
              <a:t>7/24/20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33483899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8241E9-601D-4A27-BF72-C7763949FF5A}" type="datetimeFigureOut">
              <a:rPr lang="en-US" smtClean="0"/>
              <a:pPr/>
              <a:t>7/24/20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39139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457200"/>
            <a:ext cx="6441152"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8241E9-601D-4A27-BF72-C7763949FF5A}" type="datetimeFigureOut">
              <a:rPr lang="en-US" smtClean="0"/>
              <a:pPr/>
              <a:t>7/24/20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29845215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8241E9-601D-4A27-BF72-C7763949FF5A}" type="datetimeFigureOut">
              <a:rPr lang="en-US" smtClean="0"/>
              <a:pPr/>
              <a:t>7/24/20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42709509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457200"/>
            <a:ext cx="978557" cy="3938588"/>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508001" y="457200"/>
            <a:ext cx="5295113" cy="39385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8241E9-601D-4A27-BF72-C7763949FF5A}" type="datetimeFigureOut">
              <a:rPr lang="en-US" smtClean="0"/>
              <a:pPr/>
              <a:t>7/24/20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3177996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D8241E9-601D-4A27-BF72-C7763949FF5A}" type="datetimeFigureOut">
              <a:rPr lang="en-US" smtClean="0"/>
              <a:pPr/>
              <a:t>7/24/20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1314315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025651"/>
            <a:ext cx="6447501" cy="1369936"/>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95586"/>
            <a:ext cx="6447501" cy="6453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8241E9-601D-4A27-BF72-C7763949FF5A}" type="datetimeFigureOut">
              <a:rPr lang="en-US" smtClean="0"/>
              <a:pPr/>
              <a:t>7/24/20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2727158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8001" y="1620442"/>
            <a:ext cx="3138026" cy="29105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17477" y="1620442"/>
            <a:ext cx="3138026" cy="29105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D8241E9-601D-4A27-BF72-C7763949FF5A}" type="datetimeFigureOut">
              <a:rPr lang="en-US" smtClean="0"/>
              <a:pPr/>
              <a:t>7/24/20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3613068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6809" y="1620737"/>
            <a:ext cx="3139217"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06809" y="2052934"/>
            <a:ext cx="3139217" cy="24780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16287" y="1620737"/>
            <a:ext cx="3139214"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816288" y="2052934"/>
            <a:ext cx="3139213" cy="24780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D8241E9-601D-4A27-BF72-C7763949FF5A}" type="datetimeFigureOut">
              <a:rPr lang="en-US" smtClean="0"/>
              <a:pPr/>
              <a:t>7/24/20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832956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9906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D8241E9-601D-4A27-BF72-C7763949FF5A}" type="datetimeFigureOut">
              <a:rPr lang="en-US" smtClean="0"/>
              <a:pPr/>
              <a:t>7/24/20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2745068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8241E9-601D-4A27-BF72-C7763949FF5A}" type="datetimeFigureOut">
              <a:rPr lang="en-US" smtClean="0"/>
              <a:pPr/>
              <a:t>7/24/20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1309114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123953"/>
            <a:ext cx="2890896" cy="958850"/>
          </a:xfrm>
        </p:spPr>
        <p:txBody>
          <a:bodyPr anchor="b">
            <a:normAutofit/>
          </a:bodyPr>
          <a:lstStyle>
            <a:lvl1pPr>
              <a:defRPr sz="1500"/>
            </a:lvl1pPr>
          </a:lstStyle>
          <a:p>
            <a:r>
              <a:rPr lang="en-US"/>
              <a:t>Click to edit Master title style</a:t>
            </a:r>
            <a:endParaRPr lang="en-US" dirty="0"/>
          </a:p>
        </p:txBody>
      </p:sp>
      <p:sp>
        <p:nvSpPr>
          <p:cNvPr id="3" name="Content Placeholder 2"/>
          <p:cNvSpPr>
            <a:spLocks noGrp="1"/>
          </p:cNvSpPr>
          <p:nvPr>
            <p:ph idx="1"/>
          </p:nvPr>
        </p:nvSpPr>
        <p:spPr>
          <a:xfrm>
            <a:off x="3570346" y="386193"/>
            <a:ext cx="3385156" cy="41448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8001" y="2082802"/>
            <a:ext cx="2890896" cy="1938337"/>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D8241E9-601D-4A27-BF72-C7763949FF5A}" type="datetimeFigureOut">
              <a:rPr lang="en-US" smtClean="0"/>
              <a:pPr/>
              <a:t>7/24/20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781586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3600450"/>
            <a:ext cx="6447500" cy="425054"/>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8001" y="457200"/>
            <a:ext cx="6447501" cy="288428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508001" y="4025504"/>
            <a:ext cx="6447500" cy="505518"/>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86AFA4-EB3C-4B7D-993E-220BD55D95C0}" type="slidenum">
              <a:rPr lang="en-US" smtClean="0"/>
              <a:pPr/>
              <a:t>‹#›</a:t>
            </a:fld>
            <a:endParaRPr lang="en-US"/>
          </a:p>
        </p:txBody>
      </p:sp>
      <p:sp>
        <p:nvSpPr>
          <p:cNvPr id="5" name="Date Placeholder 4"/>
          <p:cNvSpPr>
            <a:spLocks noGrp="1"/>
          </p:cNvSpPr>
          <p:nvPr>
            <p:ph type="dt" sz="half" idx="10"/>
          </p:nvPr>
        </p:nvSpPr>
        <p:spPr/>
        <p:txBody>
          <a:bodyPr/>
          <a:lstStyle/>
          <a:p>
            <a:fld id="{4D8241E9-601D-4A27-BF72-C7763949FF5A}" type="datetimeFigureOut">
              <a:rPr lang="en-US" smtClean="0"/>
              <a:pPr/>
              <a:t>7/24/20</a:t>
            </a:fld>
            <a:endParaRPr lang="en-US"/>
          </a:p>
        </p:txBody>
      </p:sp>
    </p:spTree>
    <p:extLst>
      <p:ext uri="{BB962C8B-B14F-4D97-AF65-F5344CB8AC3E}">
        <p14:creationId xmlns:p14="http://schemas.microsoft.com/office/powerpoint/2010/main" val="3790099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6350"/>
            <a:ext cx="9144000" cy="5149850"/>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457200"/>
            <a:ext cx="6447501" cy="9906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508001" y="1620442"/>
            <a:ext cx="6447501" cy="291058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403850" y="4531022"/>
            <a:ext cx="683954"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4D8241E9-601D-4A27-BF72-C7763949FF5A}" type="datetimeFigureOut">
              <a:rPr lang="en-US" smtClean="0"/>
              <a:pPr/>
              <a:t>7/24/20</a:t>
            </a:fld>
            <a:endParaRPr lang="en-US"/>
          </a:p>
        </p:txBody>
      </p:sp>
      <p:sp>
        <p:nvSpPr>
          <p:cNvPr id="5" name="Footer Placeholder 4"/>
          <p:cNvSpPr>
            <a:spLocks noGrp="1"/>
          </p:cNvSpPr>
          <p:nvPr>
            <p:ph type="ftr" sz="quarter" idx="3"/>
          </p:nvPr>
        </p:nvSpPr>
        <p:spPr>
          <a:xfrm>
            <a:off x="508001" y="4531022"/>
            <a:ext cx="4723209"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2998" y="4531022"/>
            <a:ext cx="512504" cy="273844"/>
          </a:xfrm>
          <a:prstGeom prst="rect">
            <a:avLst/>
          </a:prstGeom>
        </p:spPr>
        <p:txBody>
          <a:bodyPr vert="horz" lIns="91440" tIns="45720" rIns="91440" bIns="45720" rtlCol="0" anchor="ctr"/>
          <a:lstStyle>
            <a:lvl1pPr algn="r">
              <a:defRPr sz="675">
                <a:solidFill>
                  <a:schemeClr val="accent1"/>
                </a:solidFill>
              </a:defRPr>
            </a:lvl1pPr>
          </a:lstStyle>
          <a:p>
            <a:fld id="{4586AFA4-EB3C-4B7D-993E-220BD55D95C0}" type="slidenum">
              <a:rPr lang="en-US" smtClean="0"/>
              <a:pPr/>
              <a:t>‹#›</a:t>
            </a:fld>
            <a:endParaRPr lang="en-US"/>
          </a:p>
        </p:txBody>
      </p:sp>
    </p:spTree>
    <p:extLst>
      <p:ext uri="{BB962C8B-B14F-4D97-AF65-F5344CB8AC3E}">
        <p14:creationId xmlns:p14="http://schemas.microsoft.com/office/powerpoint/2010/main" val="1694041908"/>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 id="2147483888" r:id="rId14"/>
    <p:sldLayoutId id="2147483889" r:id="rId15"/>
    <p:sldLayoutId id="2147483890" r:id="rId16"/>
  </p:sldLayoutIdLst>
  <p:txStyles>
    <p:titleStyle>
      <a:lvl1pPr algn="l" defTabSz="342900" rtl="0" eaLnBrk="1" latinLnBrk="0" hangingPunct="1">
        <a:spcBef>
          <a:spcPct val="0"/>
        </a:spcBef>
        <a:buNone/>
        <a:defRPr sz="2600" kern="1200">
          <a:solidFill>
            <a:schemeClr val="accent1"/>
          </a:solidFill>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 t="4799" r="35" b="7623"/>
          <a:stretch/>
        </p:blipFill>
        <p:spPr>
          <a:xfrm>
            <a:off x="-14418" y="-92546"/>
            <a:ext cx="9194930" cy="5256685"/>
          </a:xfrm>
          <a:prstGeom prst="rect">
            <a:avLst/>
          </a:prstGeom>
        </p:spPr>
      </p:pic>
      <p:sp>
        <p:nvSpPr>
          <p:cNvPr id="10" name="Rectangle 9">
            <a:extLst>
              <a:ext uri="{FF2B5EF4-FFF2-40B4-BE49-F238E27FC236}">
                <a16:creationId xmlns:a16="http://schemas.microsoft.com/office/drawing/2014/main" id="{E9C44ADE-5969-E345-9A29-D3F18514F321}"/>
              </a:ext>
            </a:extLst>
          </p:cNvPr>
          <p:cNvSpPr/>
          <p:nvPr/>
        </p:nvSpPr>
        <p:spPr>
          <a:xfrm>
            <a:off x="5334000" y="2343150"/>
            <a:ext cx="3581400" cy="2514600"/>
          </a:xfrm>
          <a:prstGeom prst="rect">
            <a:avLst/>
          </a:prstGeom>
          <a:no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985AB16-A654-B842-91B1-87A656B0390F}"/>
              </a:ext>
            </a:extLst>
          </p:cNvPr>
          <p:cNvSpPr/>
          <p:nvPr/>
        </p:nvSpPr>
        <p:spPr>
          <a:xfrm>
            <a:off x="5410200" y="2419350"/>
            <a:ext cx="3429000" cy="2362200"/>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2" name="TextBox 11">
            <a:extLst>
              <a:ext uri="{FF2B5EF4-FFF2-40B4-BE49-F238E27FC236}">
                <a16:creationId xmlns:a16="http://schemas.microsoft.com/office/drawing/2014/main" id="{3086809A-4301-AD41-933D-AE418453FFDA}"/>
              </a:ext>
            </a:extLst>
          </p:cNvPr>
          <p:cNvSpPr txBox="1"/>
          <p:nvPr/>
        </p:nvSpPr>
        <p:spPr>
          <a:xfrm>
            <a:off x="5486400" y="2567277"/>
            <a:ext cx="3276600" cy="2123658"/>
          </a:xfrm>
          <a:prstGeom prst="rect">
            <a:avLst/>
          </a:prstGeom>
          <a:noFill/>
        </p:spPr>
        <p:txBody>
          <a:bodyPr wrap="square" rtlCol="0">
            <a:spAutoFit/>
          </a:bodyPr>
          <a:lstStyle/>
          <a:p>
            <a:pPr algn="ctr"/>
            <a:r>
              <a:rPr lang="en-US" sz="4400" b="1" dirty="0">
                <a:latin typeface="Calibri" panose="020F0502020204030204" pitchFamily="34" charset="0"/>
                <a:cs typeface="Calibri" panose="020F0502020204030204" pitchFamily="34" charset="0"/>
              </a:rPr>
              <a:t>Grit And Personal Wellness</a:t>
            </a:r>
            <a:endParaRPr lang="en-ID" sz="6600" b="1"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763688" y="1635646"/>
            <a:ext cx="4032448" cy="2232248"/>
          </a:xfrm>
        </p:spPr>
        <p:txBody>
          <a:bodyPr>
            <a:normAutofit/>
          </a:bodyPr>
          <a:lstStyle/>
          <a:p>
            <a:pPr algn="ctr"/>
            <a:r>
              <a:rPr lang="en-US" dirty="0"/>
              <a:t>Even if you’ve already been diagnosed with a mental health problem, becoming more resilient boosts your ability to cope.</a:t>
            </a:r>
            <a:endParaRPr lang="en-ID" dirty="0"/>
          </a:p>
        </p:txBody>
      </p:sp>
    </p:spTree>
    <p:extLst>
      <p:ext uri="{BB962C8B-B14F-4D97-AF65-F5344CB8AC3E}">
        <p14:creationId xmlns:p14="http://schemas.microsoft.com/office/powerpoint/2010/main" val="1823808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403648" y="1347614"/>
            <a:ext cx="4752528" cy="2808312"/>
          </a:xfrm>
        </p:spPr>
        <p:txBody>
          <a:bodyPr>
            <a:normAutofit/>
          </a:bodyPr>
          <a:lstStyle/>
          <a:p>
            <a:pPr algn="ctr"/>
            <a:r>
              <a:rPr lang="en-US" dirty="0"/>
              <a:t>How can you improve your own resilience? Here are some tips:</a:t>
            </a:r>
            <a:endParaRPr lang="en-ID" dirty="0"/>
          </a:p>
        </p:txBody>
      </p:sp>
      <p:pic>
        <p:nvPicPr>
          <p:cNvPr id="2" name="Picture 1">
            <a:extLst>
              <a:ext uri="{FF2B5EF4-FFF2-40B4-BE49-F238E27FC236}">
                <a16:creationId xmlns:a16="http://schemas.microsoft.com/office/drawing/2014/main" id="{9A286ADD-B9A9-454E-8925-DEADB8B8803E}"/>
              </a:ext>
            </a:extLst>
          </p:cNvPr>
          <p:cNvPicPr>
            <a:picLocks noChangeAspect="1"/>
          </p:cNvPicPr>
          <p:nvPr/>
        </p:nvPicPr>
        <p:blipFill>
          <a:blip r:embed="rId2"/>
          <a:stretch>
            <a:fillRect/>
          </a:stretch>
        </p:blipFill>
        <p:spPr>
          <a:xfrm>
            <a:off x="2475880" y="2427734"/>
            <a:ext cx="2608064" cy="1304032"/>
          </a:xfrm>
          <a:prstGeom prst="rect">
            <a:avLst/>
          </a:prstGeom>
          <a:ln w="15875">
            <a:solidFill>
              <a:schemeClr val="tx1">
                <a:lumMod val="85000"/>
                <a:lumOff val="1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7653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403648" y="1635646"/>
            <a:ext cx="4752528" cy="2808312"/>
          </a:xfrm>
        </p:spPr>
        <p:txBody>
          <a:bodyPr>
            <a:normAutofit/>
          </a:bodyPr>
          <a:lstStyle/>
          <a:p>
            <a:pPr algn="ctr"/>
            <a:r>
              <a:rPr lang="en-US" dirty="0"/>
              <a:t>Build positive, strong relationships with friends and loved ones so you have acceptance and support in both the bad and good times. </a:t>
            </a:r>
            <a:endParaRPr lang="en-ID" dirty="0"/>
          </a:p>
        </p:txBody>
      </p:sp>
    </p:spTree>
    <p:extLst>
      <p:ext uri="{BB962C8B-B14F-4D97-AF65-F5344CB8AC3E}">
        <p14:creationId xmlns:p14="http://schemas.microsoft.com/office/powerpoint/2010/main" val="3557017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835696" y="1779662"/>
            <a:ext cx="4032448" cy="2016224"/>
          </a:xfrm>
        </p:spPr>
        <p:txBody>
          <a:bodyPr>
            <a:normAutofit/>
          </a:bodyPr>
          <a:lstStyle/>
          <a:p>
            <a:pPr algn="ctr"/>
            <a:r>
              <a:rPr lang="en-US" dirty="0"/>
              <a:t>Make each day have meaning.</a:t>
            </a:r>
            <a:r>
              <a:rPr lang="en-ID" dirty="0"/>
              <a:t> </a:t>
            </a:r>
            <a:r>
              <a:rPr lang="en-US" dirty="0"/>
              <a:t>Set goals that will enable you to look forward with meaning to the future.</a:t>
            </a:r>
            <a:endParaRPr lang="en-ID" dirty="0"/>
          </a:p>
          <a:p>
            <a:pPr algn="ctr"/>
            <a:endParaRPr lang="en-ID" dirty="0"/>
          </a:p>
        </p:txBody>
      </p:sp>
    </p:spTree>
    <p:extLst>
      <p:ext uri="{BB962C8B-B14F-4D97-AF65-F5344CB8AC3E}">
        <p14:creationId xmlns:p14="http://schemas.microsoft.com/office/powerpoint/2010/main" val="223199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691680" y="1635646"/>
            <a:ext cx="4176464" cy="2232248"/>
          </a:xfrm>
        </p:spPr>
        <p:txBody>
          <a:bodyPr>
            <a:normAutofit/>
          </a:bodyPr>
          <a:lstStyle/>
          <a:p>
            <a:pPr algn="ctr"/>
            <a:r>
              <a:rPr lang="en-US" dirty="0"/>
              <a:t>Think about how you have coped with problems in your past and consider the strategies and skills which have helped you in difficult times.</a:t>
            </a:r>
            <a:r>
              <a:rPr lang="en-ID" dirty="0"/>
              <a:t> </a:t>
            </a:r>
          </a:p>
        </p:txBody>
      </p:sp>
    </p:spTree>
    <p:extLst>
      <p:ext uri="{BB962C8B-B14F-4D97-AF65-F5344CB8AC3E}">
        <p14:creationId xmlns:p14="http://schemas.microsoft.com/office/powerpoint/2010/main" val="491067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763688" y="1563638"/>
            <a:ext cx="4032448" cy="2088232"/>
          </a:xfrm>
        </p:spPr>
        <p:txBody>
          <a:bodyPr>
            <a:normAutofit/>
          </a:bodyPr>
          <a:lstStyle/>
          <a:p>
            <a:pPr algn="ctr"/>
            <a:r>
              <a:rPr lang="en-US" dirty="0"/>
              <a:t>Stay hopeful. It isn’t possible to change what’s already happened, but you can look to the future with positivity.</a:t>
            </a:r>
            <a:r>
              <a:rPr lang="en-ID" dirty="0"/>
              <a:t> </a:t>
            </a:r>
          </a:p>
        </p:txBody>
      </p:sp>
    </p:spTree>
    <p:extLst>
      <p:ext uri="{BB962C8B-B14F-4D97-AF65-F5344CB8AC3E}">
        <p14:creationId xmlns:p14="http://schemas.microsoft.com/office/powerpoint/2010/main" val="350740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403648" y="1059582"/>
            <a:ext cx="4752528" cy="1080120"/>
          </a:xfrm>
        </p:spPr>
        <p:txBody>
          <a:bodyPr>
            <a:normAutofit/>
          </a:bodyPr>
          <a:lstStyle/>
          <a:p>
            <a:pPr algn="ctr"/>
            <a:r>
              <a:rPr lang="en-US" dirty="0"/>
              <a:t>Care for yourself. Pay attention to your feelings and needs.</a:t>
            </a:r>
            <a:r>
              <a:rPr lang="en-ID" dirty="0"/>
              <a:t> </a:t>
            </a:r>
          </a:p>
        </p:txBody>
      </p:sp>
      <p:pic>
        <p:nvPicPr>
          <p:cNvPr id="2" name="Picture 1">
            <a:extLst>
              <a:ext uri="{FF2B5EF4-FFF2-40B4-BE49-F238E27FC236}">
                <a16:creationId xmlns:a16="http://schemas.microsoft.com/office/drawing/2014/main" id="{5645314D-B4C3-FE4E-A973-54288B652747}"/>
              </a:ext>
            </a:extLst>
          </p:cNvPr>
          <p:cNvPicPr>
            <a:picLocks noChangeAspect="1"/>
          </p:cNvPicPr>
          <p:nvPr/>
        </p:nvPicPr>
        <p:blipFill>
          <a:blip r:embed="rId2"/>
          <a:stretch>
            <a:fillRect/>
          </a:stretch>
        </p:blipFill>
        <p:spPr>
          <a:xfrm>
            <a:off x="2468513" y="2197954"/>
            <a:ext cx="2622798" cy="1611690"/>
          </a:xfrm>
          <a:prstGeom prst="rect">
            <a:avLst/>
          </a:prstGeom>
          <a:ln>
            <a:solidFill>
              <a:schemeClr val="tx1">
                <a:lumMod val="85000"/>
                <a:lumOff val="1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7335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763688" y="1779662"/>
            <a:ext cx="4104456" cy="2376264"/>
          </a:xfrm>
        </p:spPr>
        <p:txBody>
          <a:bodyPr>
            <a:normAutofit/>
          </a:bodyPr>
          <a:lstStyle/>
          <a:p>
            <a:pPr algn="ctr"/>
            <a:r>
              <a:rPr lang="en-US" dirty="0"/>
              <a:t>Sleep well, eat well, practice relaxation techniques and stress management and you’ll feel more able to cope.</a:t>
            </a:r>
            <a:endParaRPr lang="en-ID" dirty="0"/>
          </a:p>
        </p:txBody>
      </p:sp>
    </p:spTree>
    <p:extLst>
      <p:ext uri="{BB962C8B-B14F-4D97-AF65-F5344CB8AC3E}">
        <p14:creationId xmlns:p14="http://schemas.microsoft.com/office/powerpoint/2010/main" val="137447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403648" y="1203598"/>
            <a:ext cx="4752528" cy="936104"/>
          </a:xfrm>
        </p:spPr>
        <p:txBody>
          <a:bodyPr>
            <a:normAutofit/>
          </a:bodyPr>
          <a:lstStyle/>
          <a:p>
            <a:pPr algn="ctr"/>
            <a:r>
              <a:rPr lang="en-US" dirty="0"/>
              <a:t>Be proactive. Never ignore problems. </a:t>
            </a:r>
            <a:endParaRPr lang="en-ID" dirty="0"/>
          </a:p>
        </p:txBody>
      </p:sp>
      <p:pic>
        <p:nvPicPr>
          <p:cNvPr id="2" name="Picture 1">
            <a:extLst>
              <a:ext uri="{FF2B5EF4-FFF2-40B4-BE49-F238E27FC236}">
                <a16:creationId xmlns:a16="http://schemas.microsoft.com/office/drawing/2014/main" id="{4C0D54BA-4DE1-F945-AB9E-7BF485CC7AAC}"/>
              </a:ext>
            </a:extLst>
          </p:cNvPr>
          <p:cNvPicPr>
            <a:picLocks noChangeAspect="1"/>
          </p:cNvPicPr>
          <p:nvPr/>
        </p:nvPicPr>
        <p:blipFill>
          <a:blip r:embed="rId2"/>
          <a:stretch>
            <a:fillRect/>
          </a:stretch>
        </p:blipFill>
        <p:spPr>
          <a:xfrm>
            <a:off x="2486980" y="2139702"/>
            <a:ext cx="2585864" cy="1723909"/>
          </a:xfrm>
          <a:prstGeom prst="rect">
            <a:avLst/>
          </a:prstGeom>
          <a:ln>
            <a:solidFill>
              <a:schemeClr val="tx1">
                <a:lumMod val="85000"/>
                <a:lumOff val="1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6882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835696" y="1311610"/>
            <a:ext cx="4104456" cy="2520280"/>
          </a:xfrm>
        </p:spPr>
        <p:txBody>
          <a:bodyPr>
            <a:normAutofit/>
          </a:bodyPr>
          <a:lstStyle/>
          <a:p>
            <a:pPr algn="ctr"/>
            <a:r>
              <a:rPr lang="en-US" dirty="0"/>
              <a:t>While recovery takes time when you experience a loss, trauma or setback, you need to know your situation will improve when you work at resolving it.</a:t>
            </a:r>
            <a:endParaRPr lang="en-ID" dirty="0"/>
          </a:p>
        </p:txBody>
      </p:sp>
    </p:spTree>
    <p:extLst>
      <p:ext uri="{BB962C8B-B14F-4D97-AF65-F5344CB8AC3E}">
        <p14:creationId xmlns:p14="http://schemas.microsoft.com/office/powerpoint/2010/main" val="326090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547664" y="1419622"/>
            <a:ext cx="4176464" cy="2808312"/>
          </a:xfrm>
        </p:spPr>
        <p:txBody>
          <a:bodyPr>
            <a:normAutofit/>
          </a:bodyPr>
          <a:lstStyle/>
          <a:p>
            <a:pPr algn="ctr"/>
            <a:r>
              <a:rPr lang="en-US" dirty="0"/>
              <a:t>What happens if you lack grit in your life? Evidence has shown that if you lack resilience your mental health can be negatively impacted.</a:t>
            </a:r>
            <a:r>
              <a:rPr lang="en-ID" dirty="0"/>
              <a:t> </a:t>
            </a:r>
          </a:p>
        </p:txBody>
      </p:sp>
    </p:spTree>
    <p:extLst>
      <p:ext uri="{BB962C8B-B14F-4D97-AF65-F5344CB8AC3E}">
        <p14:creationId xmlns:p14="http://schemas.microsoft.com/office/powerpoint/2010/main" val="28622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22974-DCBF-0441-8409-510318AB50E5}"/>
              </a:ext>
            </a:extLst>
          </p:cNvPr>
          <p:cNvSpPr>
            <a:spLocks noGrp="1"/>
          </p:cNvSpPr>
          <p:nvPr>
            <p:ph type="title"/>
          </p:nvPr>
        </p:nvSpPr>
        <p:spPr>
          <a:xfrm>
            <a:off x="860803" y="1419622"/>
            <a:ext cx="6447501" cy="602382"/>
          </a:xfrm>
        </p:spPr>
        <p:txBody>
          <a:bodyPr>
            <a:normAutofit/>
          </a:bodyPr>
          <a:lstStyle/>
          <a:p>
            <a:r>
              <a:rPr lang="en-GB" dirty="0"/>
              <a:t>Resilience And Happiness </a:t>
            </a:r>
            <a:endParaRPr lang="en-ID" dirty="0"/>
          </a:p>
        </p:txBody>
      </p:sp>
      <p:sp>
        <p:nvSpPr>
          <p:cNvPr id="3" name="Content Placeholder 2">
            <a:extLst>
              <a:ext uri="{FF2B5EF4-FFF2-40B4-BE49-F238E27FC236}">
                <a16:creationId xmlns:a16="http://schemas.microsoft.com/office/drawing/2014/main" id="{D24F929B-AAC0-2442-9D8F-2FD34352A893}"/>
              </a:ext>
            </a:extLst>
          </p:cNvPr>
          <p:cNvSpPr>
            <a:spLocks noGrp="1"/>
          </p:cNvSpPr>
          <p:nvPr>
            <p:ph idx="1"/>
          </p:nvPr>
        </p:nvSpPr>
        <p:spPr>
          <a:xfrm>
            <a:off x="860803" y="2067694"/>
            <a:ext cx="3927221" cy="2088232"/>
          </a:xfrm>
        </p:spPr>
        <p:txBody>
          <a:bodyPr>
            <a:normAutofit/>
          </a:bodyPr>
          <a:lstStyle/>
          <a:p>
            <a:r>
              <a:rPr lang="en-US" dirty="0"/>
              <a:t>Happiness can be elusive. Most of us grow up believing that material possessions are the key to happiness.</a:t>
            </a:r>
            <a:r>
              <a:rPr lang="en-ID" dirty="0"/>
              <a:t> </a:t>
            </a:r>
          </a:p>
        </p:txBody>
      </p:sp>
    </p:spTree>
    <p:extLst>
      <p:ext uri="{BB962C8B-B14F-4D97-AF65-F5344CB8AC3E}">
        <p14:creationId xmlns:p14="http://schemas.microsoft.com/office/powerpoint/2010/main" val="135982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checkerboard(across)">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259632" y="1707654"/>
            <a:ext cx="4968552" cy="2448272"/>
          </a:xfrm>
        </p:spPr>
        <p:txBody>
          <a:bodyPr>
            <a:normAutofit/>
          </a:bodyPr>
          <a:lstStyle/>
          <a:p>
            <a:pPr algn="ctr"/>
            <a:r>
              <a:rPr lang="en-US" dirty="0"/>
              <a:t>Even if you buy your dream home, that still isn’t sufficient – you begin dreaming about the landscaping or the furniture you desire.</a:t>
            </a:r>
            <a:r>
              <a:rPr lang="en-ID" dirty="0"/>
              <a:t> </a:t>
            </a:r>
          </a:p>
        </p:txBody>
      </p:sp>
    </p:spTree>
    <p:extLst>
      <p:ext uri="{BB962C8B-B14F-4D97-AF65-F5344CB8AC3E}">
        <p14:creationId xmlns:p14="http://schemas.microsoft.com/office/powerpoint/2010/main" val="72443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259632" y="1779662"/>
            <a:ext cx="4968552" cy="2448272"/>
          </a:xfrm>
        </p:spPr>
        <p:txBody>
          <a:bodyPr>
            <a:normAutofit/>
          </a:bodyPr>
          <a:lstStyle/>
          <a:p>
            <a:pPr algn="ctr"/>
            <a:r>
              <a:rPr lang="en-US" dirty="0"/>
              <a:t>The more you get involved in the idea that you’ll be happy once you’ve got enough possessions, the more you’ll be trapped. </a:t>
            </a:r>
            <a:endParaRPr lang="en-ID" dirty="0"/>
          </a:p>
        </p:txBody>
      </p:sp>
    </p:spTree>
    <p:extLst>
      <p:ext uri="{BB962C8B-B14F-4D97-AF65-F5344CB8AC3E}">
        <p14:creationId xmlns:p14="http://schemas.microsoft.com/office/powerpoint/2010/main" val="10159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259632" y="1203598"/>
            <a:ext cx="4968552" cy="1080120"/>
          </a:xfrm>
        </p:spPr>
        <p:txBody>
          <a:bodyPr>
            <a:normAutofit/>
          </a:bodyPr>
          <a:lstStyle/>
          <a:p>
            <a:pPr algn="ctr"/>
            <a:r>
              <a:rPr lang="en-US" dirty="0"/>
              <a:t>The more you desire stuff, the less happy you’ll be.</a:t>
            </a:r>
            <a:endParaRPr lang="en-ID" dirty="0"/>
          </a:p>
        </p:txBody>
      </p:sp>
      <p:pic>
        <p:nvPicPr>
          <p:cNvPr id="2" name="Picture 1">
            <a:extLst>
              <a:ext uri="{FF2B5EF4-FFF2-40B4-BE49-F238E27FC236}">
                <a16:creationId xmlns:a16="http://schemas.microsoft.com/office/drawing/2014/main" id="{171C8505-A711-A24C-8134-E9B16CC6CD46}"/>
              </a:ext>
            </a:extLst>
          </p:cNvPr>
          <p:cNvPicPr>
            <a:picLocks noChangeAspect="1"/>
          </p:cNvPicPr>
          <p:nvPr/>
        </p:nvPicPr>
        <p:blipFill>
          <a:blip r:embed="rId2"/>
          <a:stretch>
            <a:fillRect/>
          </a:stretch>
        </p:blipFill>
        <p:spPr>
          <a:xfrm>
            <a:off x="2435932" y="2283718"/>
            <a:ext cx="2615951" cy="1743967"/>
          </a:xfrm>
          <a:prstGeom prst="rect">
            <a:avLst/>
          </a:prstGeom>
          <a:noFill/>
          <a:ln w="15875">
            <a:solidFill>
              <a:schemeClr val="tx1">
                <a:lumMod val="85000"/>
                <a:lumOff val="1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07945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259632" y="1707654"/>
            <a:ext cx="4968552" cy="2448272"/>
          </a:xfrm>
        </p:spPr>
        <p:txBody>
          <a:bodyPr>
            <a:normAutofit/>
          </a:bodyPr>
          <a:lstStyle/>
          <a:p>
            <a:pPr algn="ctr"/>
            <a:r>
              <a:rPr lang="en-US" dirty="0"/>
              <a:t>Possessions can’t make you happy. Once your basic needs have been addressed, you cannot buy more happiness – not at any price. </a:t>
            </a:r>
            <a:endParaRPr lang="en-ID" dirty="0"/>
          </a:p>
        </p:txBody>
      </p:sp>
    </p:spTree>
    <p:extLst>
      <p:ext uri="{BB962C8B-B14F-4D97-AF65-F5344CB8AC3E}">
        <p14:creationId xmlns:p14="http://schemas.microsoft.com/office/powerpoint/2010/main" val="255869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259632" y="1779662"/>
            <a:ext cx="4968552" cy="2448272"/>
          </a:xfrm>
        </p:spPr>
        <p:txBody>
          <a:bodyPr>
            <a:normAutofit/>
          </a:bodyPr>
          <a:lstStyle/>
          <a:p>
            <a:pPr algn="ctr"/>
            <a:r>
              <a:rPr lang="en-US" dirty="0"/>
              <a:t>Satisfaction isn’t really about getting the things you want, it’s rather about wanting the things you have and learning how to feel content.</a:t>
            </a:r>
            <a:endParaRPr lang="en-ID" dirty="0"/>
          </a:p>
        </p:txBody>
      </p:sp>
    </p:spTree>
    <p:extLst>
      <p:ext uri="{BB962C8B-B14F-4D97-AF65-F5344CB8AC3E}">
        <p14:creationId xmlns:p14="http://schemas.microsoft.com/office/powerpoint/2010/main" val="342705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755576" y="1347614"/>
            <a:ext cx="4968552" cy="1080120"/>
          </a:xfrm>
        </p:spPr>
        <p:txBody>
          <a:bodyPr>
            <a:normAutofit/>
          </a:bodyPr>
          <a:lstStyle/>
          <a:p>
            <a:r>
              <a:rPr lang="en-US" dirty="0"/>
              <a:t>Happy people have certain traits that set them apart. They have:</a:t>
            </a:r>
            <a:endParaRPr lang="en-ID" dirty="0"/>
          </a:p>
        </p:txBody>
      </p:sp>
      <p:sp>
        <p:nvSpPr>
          <p:cNvPr id="4" name="Content Placeholder 2">
            <a:extLst>
              <a:ext uri="{FF2B5EF4-FFF2-40B4-BE49-F238E27FC236}">
                <a16:creationId xmlns:a16="http://schemas.microsoft.com/office/drawing/2014/main" id="{C33C7D8B-11B2-834D-A1DC-662897FD241E}"/>
              </a:ext>
            </a:extLst>
          </p:cNvPr>
          <p:cNvSpPr txBox="1">
            <a:spLocks/>
          </p:cNvSpPr>
          <p:nvPr/>
        </p:nvSpPr>
        <p:spPr>
          <a:xfrm>
            <a:off x="1187624" y="2427734"/>
            <a:ext cx="4968552" cy="1296144"/>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marL="342900" indent="-342900">
              <a:buFont typeface="Arial" panose="020B0604020202020204" pitchFamily="34" charset="0"/>
              <a:buChar char="•"/>
            </a:pPr>
            <a:r>
              <a:rPr lang="en-US" dirty="0"/>
              <a:t>Good self-esteem. They respect their own value as a person and feel confident about themselves.</a:t>
            </a:r>
            <a:r>
              <a:rPr lang="en-ID" dirty="0"/>
              <a:t> </a:t>
            </a:r>
          </a:p>
        </p:txBody>
      </p:sp>
    </p:spTree>
    <p:extLst>
      <p:ext uri="{BB962C8B-B14F-4D97-AF65-F5344CB8AC3E}">
        <p14:creationId xmlns:p14="http://schemas.microsoft.com/office/powerpoint/2010/main" val="32944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grpId="0" nodeType="withEffect">
                                  <p:stCondLst>
                                    <p:cond delay="50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checkerboard(across)">
                                      <p:cBhvr>
                                        <p:cTn id="1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259632" y="1707654"/>
            <a:ext cx="4968552" cy="2448272"/>
          </a:xfrm>
        </p:spPr>
        <p:txBody>
          <a:bodyPr>
            <a:normAutofit/>
          </a:bodyPr>
          <a:lstStyle/>
          <a:p>
            <a:pPr marL="342900" lvl="0" indent="-342900">
              <a:buFont typeface="Arial" panose="020B0604020202020204" pitchFamily="34" charset="0"/>
              <a:buChar char="•"/>
            </a:pPr>
            <a:r>
              <a:rPr lang="en-GB" dirty="0"/>
              <a:t>Good self-control. They believe they can control the things that happen to them and that they have control of their own destiny, so they aren’t a victim of fate.</a:t>
            </a:r>
            <a:endParaRPr lang="en-ID" dirty="0"/>
          </a:p>
        </p:txBody>
      </p:sp>
    </p:spTree>
    <p:extLst>
      <p:ext uri="{BB962C8B-B14F-4D97-AF65-F5344CB8AC3E}">
        <p14:creationId xmlns:p14="http://schemas.microsoft.com/office/powerpoint/2010/main" val="152000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259632" y="1779662"/>
            <a:ext cx="4968552" cy="2448272"/>
          </a:xfrm>
        </p:spPr>
        <p:txBody>
          <a:bodyPr>
            <a:normAutofit/>
          </a:bodyPr>
          <a:lstStyle/>
          <a:p>
            <a:pPr marL="342900" lvl="0" indent="-342900">
              <a:buFont typeface="Arial" panose="020B0604020202020204" pitchFamily="34" charset="0"/>
              <a:buChar char="•"/>
            </a:pPr>
            <a:r>
              <a:rPr lang="en-GB" dirty="0"/>
              <a:t>Optimism. They are hopeful and believe they can succeed whenever they try a new thing. Their glass is always half full.</a:t>
            </a:r>
            <a:endParaRPr lang="en-ID" dirty="0"/>
          </a:p>
        </p:txBody>
      </p:sp>
    </p:spTree>
    <p:extLst>
      <p:ext uri="{BB962C8B-B14F-4D97-AF65-F5344CB8AC3E}">
        <p14:creationId xmlns:p14="http://schemas.microsoft.com/office/powerpoint/2010/main" val="129441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259632" y="1707654"/>
            <a:ext cx="4968552" cy="2448272"/>
          </a:xfrm>
        </p:spPr>
        <p:txBody>
          <a:bodyPr>
            <a:normAutofit/>
          </a:bodyPr>
          <a:lstStyle/>
          <a:p>
            <a:pPr marL="342900" lvl="0" indent="-342900">
              <a:buFont typeface="Arial" panose="020B0604020202020204" pitchFamily="34" charset="0"/>
              <a:buChar char="•"/>
            </a:pPr>
            <a:r>
              <a:rPr lang="en-GB" dirty="0"/>
              <a:t>Sociability. Happy people are usually outgoing and love being around other people. They engage in social activities and have friends for social support and affection.</a:t>
            </a:r>
            <a:endParaRPr lang="en-ID" dirty="0"/>
          </a:p>
        </p:txBody>
      </p:sp>
    </p:spTree>
    <p:extLst>
      <p:ext uri="{BB962C8B-B14F-4D97-AF65-F5344CB8AC3E}">
        <p14:creationId xmlns:p14="http://schemas.microsoft.com/office/powerpoint/2010/main" val="206617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907704" y="1203598"/>
            <a:ext cx="3744416" cy="864096"/>
          </a:xfrm>
        </p:spPr>
        <p:txBody>
          <a:bodyPr>
            <a:normAutofit/>
          </a:bodyPr>
          <a:lstStyle/>
          <a:p>
            <a:pPr algn="ctr"/>
            <a:r>
              <a:rPr lang="en-US" dirty="0"/>
              <a:t>How does grit improve your personal wellness?</a:t>
            </a:r>
            <a:endParaRPr lang="en-ID" dirty="0"/>
          </a:p>
        </p:txBody>
      </p:sp>
      <p:pic>
        <p:nvPicPr>
          <p:cNvPr id="2" name="Picture 1">
            <a:extLst>
              <a:ext uri="{FF2B5EF4-FFF2-40B4-BE49-F238E27FC236}">
                <a16:creationId xmlns:a16="http://schemas.microsoft.com/office/drawing/2014/main" id="{E06B823A-916A-9841-A8E7-1E2F1C7D5F1A}"/>
              </a:ext>
            </a:extLst>
          </p:cNvPr>
          <p:cNvPicPr>
            <a:picLocks noChangeAspect="1"/>
          </p:cNvPicPr>
          <p:nvPr/>
        </p:nvPicPr>
        <p:blipFill>
          <a:blip r:embed="rId2"/>
          <a:stretch>
            <a:fillRect/>
          </a:stretch>
        </p:blipFill>
        <p:spPr>
          <a:xfrm>
            <a:off x="2499060" y="2211710"/>
            <a:ext cx="2561704" cy="1531018"/>
          </a:xfrm>
          <a:prstGeom prst="rect">
            <a:avLst/>
          </a:prstGeom>
          <a:ln w="15875">
            <a:solidFill>
              <a:schemeClr val="tx1">
                <a:lumMod val="85000"/>
                <a:lumOff val="1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77434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259632" y="1131590"/>
            <a:ext cx="4968552" cy="1368152"/>
          </a:xfrm>
        </p:spPr>
        <p:txBody>
          <a:bodyPr>
            <a:normAutofit/>
          </a:bodyPr>
          <a:lstStyle/>
          <a:p>
            <a:pPr algn="ctr"/>
            <a:r>
              <a:rPr lang="en-US" dirty="0"/>
              <a:t>Can you become happier? After all, not everybody is an optimistic, confident, extrovert.</a:t>
            </a:r>
            <a:endParaRPr lang="en-ID" dirty="0"/>
          </a:p>
        </p:txBody>
      </p:sp>
      <p:pic>
        <p:nvPicPr>
          <p:cNvPr id="2" name="Picture 1">
            <a:extLst>
              <a:ext uri="{FF2B5EF4-FFF2-40B4-BE49-F238E27FC236}">
                <a16:creationId xmlns:a16="http://schemas.microsoft.com/office/drawing/2014/main" id="{4CBAF890-0362-F440-9EF3-D4BC002862FB}"/>
              </a:ext>
            </a:extLst>
          </p:cNvPr>
          <p:cNvPicPr>
            <a:picLocks noChangeAspect="1"/>
          </p:cNvPicPr>
          <p:nvPr/>
        </p:nvPicPr>
        <p:blipFill>
          <a:blip r:embed="rId2"/>
          <a:stretch>
            <a:fillRect/>
          </a:stretch>
        </p:blipFill>
        <p:spPr>
          <a:xfrm>
            <a:off x="2411760" y="2590293"/>
            <a:ext cx="2651921" cy="1487562"/>
          </a:xfrm>
          <a:prstGeom prst="rect">
            <a:avLst/>
          </a:prstGeom>
          <a:ln w="15875">
            <a:solidFill>
              <a:schemeClr val="tx1">
                <a:lumMod val="85000"/>
                <a:lumOff val="1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785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763688" y="1851670"/>
            <a:ext cx="3960440" cy="2448272"/>
          </a:xfrm>
        </p:spPr>
        <p:txBody>
          <a:bodyPr>
            <a:normAutofit/>
          </a:bodyPr>
          <a:lstStyle/>
          <a:p>
            <a:pPr algn="ctr"/>
            <a:r>
              <a:rPr lang="en-US" dirty="0"/>
              <a:t>Yet, it’s possible to become happier by pretending you have those facets in your personality. </a:t>
            </a:r>
            <a:endParaRPr lang="en-ID" dirty="0"/>
          </a:p>
        </p:txBody>
      </p:sp>
    </p:spTree>
    <p:extLst>
      <p:ext uri="{BB962C8B-B14F-4D97-AF65-F5344CB8AC3E}">
        <p14:creationId xmlns:p14="http://schemas.microsoft.com/office/powerpoint/2010/main" val="128940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691680" y="1347614"/>
            <a:ext cx="4104456" cy="2520280"/>
          </a:xfrm>
        </p:spPr>
        <p:txBody>
          <a:bodyPr>
            <a:normAutofit/>
          </a:bodyPr>
          <a:lstStyle/>
          <a:p>
            <a:pPr algn="ctr"/>
            <a:r>
              <a:rPr lang="en-US" dirty="0"/>
              <a:t>By practicing being happy, you can strengthen your ability to become happy, and as you become comfortable acting in this way, this attitude will start to become natural to you. </a:t>
            </a:r>
            <a:endParaRPr lang="en-ID" dirty="0"/>
          </a:p>
        </p:txBody>
      </p:sp>
    </p:spTree>
    <p:extLst>
      <p:ext uri="{BB962C8B-B14F-4D97-AF65-F5344CB8AC3E}">
        <p14:creationId xmlns:p14="http://schemas.microsoft.com/office/powerpoint/2010/main" val="119750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475656" y="1563638"/>
            <a:ext cx="4536504" cy="2448272"/>
          </a:xfrm>
        </p:spPr>
        <p:txBody>
          <a:bodyPr>
            <a:normAutofit/>
          </a:bodyPr>
          <a:lstStyle/>
          <a:p>
            <a:pPr algn="ctr"/>
            <a:r>
              <a:rPr lang="en-US" dirty="0"/>
              <a:t>You’ll soon find that you can be sociable after all and with this sociability comes greater confidence and self-esteem. </a:t>
            </a:r>
            <a:endParaRPr lang="en-ID" dirty="0"/>
          </a:p>
        </p:txBody>
      </p:sp>
    </p:spTree>
    <p:extLst>
      <p:ext uri="{BB962C8B-B14F-4D97-AF65-F5344CB8AC3E}">
        <p14:creationId xmlns:p14="http://schemas.microsoft.com/office/powerpoint/2010/main" val="281389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22974-DCBF-0441-8409-510318AB50E5}"/>
              </a:ext>
            </a:extLst>
          </p:cNvPr>
          <p:cNvSpPr>
            <a:spLocks noGrp="1"/>
          </p:cNvSpPr>
          <p:nvPr>
            <p:ph type="title"/>
          </p:nvPr>
        </p:nvSpPr>
        <p:spPr>
          <a:xfrm>
            <a:off x="932811" y="1491630"/>
            <a:ext cx="6447501" cy="602382"/>
          </a:xfrm>
        </p:spPr>
        <p:txBody>
          <a:bodyPr>
            <a:normAutofit/>
          </a:bodyPr>
          <a:lstStyle/>
          <a:p>
            <a:r>
              <a:rPr lang="en-GB" dirty="0"/>
              <a:t>Resilience And Motivation</a:t>
            </a:r>
            <a:endParaRPr lang="en-ID" dirty="0"/>
          </a:p>
        </p:txBody>
      </p:sp>
      <p:sp>
        <p:nvSpPr>
          <p:cNvPr id="3" name="Content Placeholder 2">
            <a:extLst>
              <a:ext uri="{FF2B5EF4-FFF2-40B4-BE49-F238E27FC236}">
                <a16:creationId xmlns:a16="http://schemas.microsoft.com/office/drawing/2014/main" id="{D24F929B-AAC0-2442-9D8F-2FD34352A893}"/>
              </a:ext>
            </a:extLst>
          </p:cNvPr>
          <p:cNvSpPr>
            <a:spLocks noGrp="1"/>
          </p:cNvSpPr>
          <p:nvPr>
            <p:ph idx="1"/>
          </p:nvPr>
        </p:nvSpPr>
        <p:spPr>
          <a:xfrm>
            <a:off x="932811" y="2139702"/>
            <a:ext cx="4647301" cy="2232248"/>
          </a:xfrm>
        </p:spPr>
        <p:txBody>
          <a:bodyPr>
            <a:normAutofit/>
          </a:bodyPr>
          <a:lstStyle/>
          <a:p>
            <a:r>
              <a:rPr lang="en-US" dirty="0"/>
              <a:t>Resilience allows you to bounce back no matter what emotional, physical, social or financial challenge you face. </a:t>
            </a:r>
            <a:endParaRPr lang="en-ID" dirty="0"/>
          </a:p>
        </p:txBody>
      </p:sp>
    </p:spTree>
    <p:extLst>
      <p:ext uri="{BB962C8B-B14F-4D97-AF65-F5344CB8AC3E}">
        <p14:creationId xmlns:p14="http://schemas.microsoft.com/office/powerpoint/2010/main" val="311044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2051720" y="987574"/>
            <a:ext cx="3312368" cy="1440160"/>
          </a:xfrm>
        </p:spPr>
        <p:txBody>
          <a:bodyPr>
            <a:normAutofit/>
          </a:bodyPr>
          <a:lstStyle/>
          <a:p>
            <a:pPr algn="ctr"/>
            <a:r>
              <a:rPr lang="en-US" dirty="0"/>
              <a:t>Motivation isn’t the same thing as resilience, but it is related to it. </a:t>
            </a:r>
            <a:endParaRPr lang="en-ID" dirty="0"/>
          </a:p>
        </p:txBody>
      </p:sp>
      <p:pic>
        <p:nvPicPr>
          <p:cNvPr id="2" name="Picture 1">
            <a:extLst>
              <a:ext uri="{FF2B5EF4-FFF2-40B4-BE49-F238E27FC236}">
                <a16:creationId xmlns:a16="http://schemas.microsoft.com/office/drawing/2014/main" id="{2EF94125-B63B-0848-84F7-08F2A9934421}"/>
              </a:ext>
            </a:extLst>
          </p:cNvPr>
          <p:cNvPicPr>
            <a:picLocks noChangeAspect="1"/>
          </p:cNvPicPr>
          <p:nvPr/>
        </p:nvPicPr>
        <p:blipFill>
          <a:blip r:embed="rId2"/>
          <a:stretch>
            <a:fillRect/>
          </a:stretch>
        </p:blipFill>
        <p:spPr>
          <a:xfrm>
            <a:off x="2426362" y="2406926"/>
            <a:ext cx="2563083" cy="1707654"/>
          </a:xfrm>
          <a:prstGeom prst="rect">
            <a:avLst/>
          </a:prstGeom>
          <a:ln w="15875">
            <a:solidFill>
              <a:schemeClr val="tx1">
                <a:lumMod val="85000"/>
                <a:lumOff val="1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6946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763688" y="1923678"/>
            <a:ext cx="4176464" cy="2304256"/>
          </a:xfrm>
        </p:spPr>
        <p:txBody>
          <a:bodyPr>
            <a:normAutofit/>
          </a:bodyPr>
          <a:lstStyle/>
          <a:p>
            <a:pPr algn="ctr"/>
            <a:r>
              <a:rPr lang="en-US" dirty="0"/>
              <a:t>Motivation is a need, desire or drive to behave in certain ways so a specific end can be achieved. </a:t>
            </a:r>
            <a:endParaRPr lang="en-ID" dirty="0"/>
          </a:p>
        </p:txBody>
      </p:sp>
    </p:spTree>
    <p:extLst>
      <p:ext uri="{BB962C8B-B14F-4D97-AF65-F5344CB8AC3E}">
        <p14:creationId xmlns:p14="http://schemas.microsoft.com/office/powerpoint/2010/main" val="364762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763688" y="1923678"/>
            <a:ext cx="4176464" cy="2304256"/>
          </a:xfrm>
        </p:spPr>
        <p:txBody>
          <a:bodyPr>
            <a:normAutofit/>
          </a:bodyPr>
          <a:lstStyle/>
          <a:p>
            <a:pPr algn="ctr"/>
            <a:r>
              <a:rPr lang="en-US" dirty="0"/>
              <a:t>However, it is linked to resilience because motivation is necessary if you’re going to be a resilient person. </a:t>
            </a:r>
            <a:endParaRPr lang="en-ID" dirty="0"/>
          </a:p>
        </p:txBody>
      </p:sp>
    </p:spTree>
    <p:extLst>
      <p:ext uri="{BB962C8B-B14F-4D97-AF65-F5344CB8AC3E}">
        <p14:creationId xmlns:p14="http://schemas.microsoft.com/office/powerpoint/2010/main" val="355758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763688" y="1923678"/>
            <a:ext cx="4176464" cy="2304256"/>
          </a:xfrm>
        </p:spPr>
        <p:txBody>
          <a:bodyPr>
            <a:normAutofit/>
          </a:bodyPr>
          <a:lstStyle/>
          <a:p>
            <a:pPr algn="ctr"/>
            <a:r>
              <a:rPr lang="en-US" dirty="0"/>
              <a:t>People who are resilient and people who have motivation have similar characteristics and both can be developed in time. </a:t>
            </a:r>
            <a:endParaRPr lang="en-ID" dirty="0"/>
          </a:p>
        </p:txBody>
      </p:sp>
    </p:spTree>
    <p:extLst>
      <p:ext uri="{BB962C8B-B14F-4D97-AF65-F5344CB8AC3E}">
        <p14:creationId xmlns:p14="http://schemas.microsoft.com/office/powerpoint/2010/main" val="176603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22974-DCBF-0441-8409-510318AB50E5}"/>
              </a:ext>
            </a:extLst>
          </p:cNvPr>
          <p:cNvSpPr>
            <a:spLocks noGrp="1"/>
          </p:cNvSpPr>
          <p:nvPr>
            <p:ph type="title"/>
          </p:nvPr>
        </p:nvSpPr>
        <p:spPr>
          <a:xfrm>
            <a:off x="860803" y="1203598"/>
            <a:ext cx="6447501" cy="1034430"/>
          </a:xfrm>
        </p:spPr>
        <p:txBody>
          <a:bodyPr>
            <a:normAutofit/>
          </a:bodyPr>
          <a:lstStyle/>
          <a:p>
            <a:r>
              <a:rPr lang="en-GB" dirty="0"/>
              <a:t>Resilient Versus Non-Resilient People –</a:t>
            </a:r>
            <a:br>
              <a:rPr lang="en-GB" dirty="0"/>
            </a:br>
            <a:r>
              <a:rPr lang="en-GB" dirty="0"/>
              <a:t>A Comparison</a:t>
            </a:r>
            <a:endParaRPr lang="en-ID" dirty="0"/>
          </a:p>
        </p:txBody>
      </p:sp>
      <p:sp>
        <p:nvSpPr>
          <p:cNvPr id="3" name="Content Placeholder 2">
            <a:extLst>
              <a:ext uri="{FF2B5EF4-FFF2-40B4-BE49-F238E27FC236}">
                <a16:creationId xmlns:a16="http://schemas.microsoft.com/office/drawing/2014/main" id="{D24F929B-AAC0-2442-9D8F-2FD34352A893}"/>
              </a:ext>
            </a:extLst>
          </p:cNvPr>
          <p:cNvSpPr>
            <a:spLocks noGrp="1"/>
          </p:cNvSpPr>
          <p:nvPr>
            <p:ph idx="1"/>
          </p:nvPr>
        </p:nvSpPr>
        <p:spPr>
          <a:xfrm>
            <a:off x="860803" y="2283718"/>
            <a:ext cx="4575293" cy="2088232"/>
          </a:xfrm>
        </p:spPr>
        <p:txBody>
          <a:bodyPr>
            <a:normAutofit/>
          </a:bodyPr>
          <a:lstStyle/>
          <a:p>
            <a:r>
              <a:rPr lang="en-US" dirty="0"/>
              <a:t>So, how do resilient people compare with those who lack resilience? There are several comparisons that can be drawn.</a:t>
            </a:r>
            <a:endParaRPr lang="en-ID" dirty="0"/>
          </a:p>
        </p:txBody>
      </p:sp>
    </p:spTree>
    <p:extLst>
      <p:ext uri="{BB962C8B-B14F-4D97-AF65-F5344CB8AC3E}">
        <p14:creationId xmlns:p14="http://schemas.microsoft.com/office/powerpoint/2010/main" val="221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18" presetClass="entr" presetSubtype="12" fill="hold" grpId="0" nodeType="with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strips(downLeft)">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22974-DCBF-0441-8409-510318AB50E5}"/>
              </a:ext>
            </a:extLst>
          </p:cNvPr>
          <p:cNvSpPr>
            <a:spLocks noGrp="1"/>
          </p:cNvSpPr>
          <p:nvPr>
            <p:ph type="title"/>
          </p:nvPr>
        </p:nvSpPr>
        <p:spPr>
          <a:xfrm>
            <a:off x="860803" y="1059582"/>
            <a:ext cx="6447501" cy="1034430"/>
          </a:xfrm>
        </p:spPr>
        <p:txBody>
          <a:bodyPr>
            <a:normAutofit/>
          </a:bodyPr>
          <a:lstStyle/>
          <a:p>
            <a:r>
              <a:rPr lang="en-GB" dirty="0"/>
              <a:t>How A Lack Of Resilience Can Negatively Impact Your Mental Wellbeing</a:t>
            </a:r>
            <a:endParaRPr lang="en-ID" dirty="0"/>
          </a:p>
        </p:txBody>
      </p:sp>
      <p:sp>
        <p:nvSpPr>
          <p:cNvPr id="3" name="Content Placeholder 2">
            <a:extLst>
              <a:ext uri="{FF2B5EF4-FFF2-40B4-BE49-F238E27FC236}">
                <a16:creationId xmlns:a16="http://schemas.microsoft.com/office/drawing/2014/main" id="{D24F929B-AAC0-2442-9D8F-2FD34352A893}"/>
              </a:ext>
            </a:extLst>
          </p:cNvPr>
          <p:cNvSpPr>
            <a:spLocks noGrp="1"/>
          </p:cNvSpPr>
          <p:nvPr>
            <p:ph idx="1"/>
          </p:nvPr>
        </p:nvSpPr>
        <p:spPr>
          <a:xfrm>
            <a:off x="860803" y="2139702"/>
            <a:ext cx="4359269" cy="2448272"/>
          </a:xfrm>
        </p:spPr>
        <p:txBody>
          <a:bodyPr>
            <a:normAutofit/>
          </a:bodyPr>
          <a:lstStyle/>
          <a:p>
            <a:r>
              <a:rPr lang="en-US" dirty="0"/>
              <a:t>If you’ve got resilience, you’re capable of harnessing your inner strength and, thus, rebound from challenges and setbacks that you experience.</a:t>
            </a:r>
            <a:r>
              <a:rPr lang="en-ID" dirty="0"/>
              <a:t> </a:t>
            </a:r>
          </a:p>
        </p:txBody>
      </p:sp>
    </p:spTree>
    <p:extLst>
      <p:ext uri="{BB962C8B-B14F-4D97-AF65-F5344CB8AC3E}">
        <p14:creationId xmlns:p14="http://schemas.microsoft.com/office/powerpoint/2010/main" val="931748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18" presetClass="entr" presetSubtype="12" fill="hold" grpId="0" nodeType="with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strips(downLeft)">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827584" y="987574"/>
            <a:ext cx="4248472" cy="864096"/>
          </a:xfrm>
        </p:spPr>
        <p:txBody>
          <a:bodyPr>
            <a:normAutofit/>
          </a:bodyPr>
          <a:lstStyle/>
          <a:p>
            <a:r>
              <a:rPr lang="en-US" dirty="0"/>
              <a:t>1. They can control their own destiny.</a:t>
            </a:r>
            <a:r>
              <a:rPr lang="en-ID" dirty="0"/>
              <a:t> </a:t>
            </a:r>
          </a:p>
        </p:txBody>
      </p:sp>
      <p:sp>
        <p:nvSpPr>
          <p:cNvPr id="4" name="Content Placeholder 2">
            <a:extLst>
              <a:ext uri="{FF2B5EF4-FFF2-40B4-BE49-F238E27FC236}">
                <a16:creationId xmlns:a16="http://schemas.microsoft.com/office/drawing/2014/main" id="{781616A8-661C-3742-8415-7EC266DB4089}"/>
              </a:ext>
            </a:extLst>
          </p:cNvPr>
          <p:cNvSpPr txBox="1">
            <a:spLocks/>
          </p:cNvSpPr>
          <p:nvPr/>
        </p:nvSpPr>
        <p:spPr>
          <a:xfrm>
            <a:off x="827584" y="1923678"/>
            <a:ext cx="4968552" cy="2592288"/>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r>
              <a:rPr lang="en-US" dirty="0"/>
              <a:t>If you view yourself as being essentially able to control the bad and good things you experience, you can create your own scenarios and options based on foresight, the situation itself, and instinct. </a:t>
            </a:r>
            <a:endParaRPr lang="en-ID" dirty="0"/>
          </a:p>
        </p:txBody>
      </p:sp>
    </p:spTree>
    <p:extLst>
      <p:ext uri="{BB962C8B-B14F-4D97-AF65-F5344CB8AC3E}">
        <p14:creationId xmlns:p14="http://schemas.microsoft.com/office/powerpoint/2010/main" val="1948478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par>
                                <p:cTn id="8" presetID="18" presetClass="entr" presetSubtype="12" fill="hold" grpId="0" nodeType="withEffect">
                                  <p:stCondLst>
                                    <p:cond delay="50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strips(downLeft)">
                                      <p:cBhvr>
                                        <p:cTn id="1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827584" y="1563638"/>
            <a:ext cx="4248472" cy="576064"/>
          </a:xfrm>
        </p:spPr>
        <p:txBody>
          <a:bodyPr>
            <a:normAutofit/>
          </a:bodyPr>
          <a:lstStyle/>
          <a:p>
            <a:r>
              <a:rPr lang="en-US" dirty="0"/>
              <a:t>2. They accept the fight. </a:t>
            </a:r>
            <a:endParaRPr lang="en-ID" dirty="0"/>
          </a:p>
        </p:txBody>
      </p:sp>
      <p:sp>
        <p:nvSpPr>
          <p:cNvPr id="4" name="Content Placeholder 2">
            <a:extLst>
              <a:ext uri="{FF2B5EF4-FFF2-40B4-BE49-F238E27FC236}">
                <a16:creationId xmlns:a16="http://schemas.microsoft.com/office/drawing/2014/main" id="{781616A8-661C-3742-8415-7EC266DB4089}"/>
              </a:ext>
            </a:extLst>
          </p:cNvPr>
          <p:cNvSpPr txBox="1">
            <a:spLocks/>
          </p:cNvSpPr>
          <p:nvPr/>
        </p:nvSpPr>
        <p:spPr>
          <a:xfrm>
            <a:off x="827584" y="2211710"/>
            <a:ext cx="4968552" cy="2592288"/>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r>
              <a:rPr lang="en-US" dirty="0"/>
              <a:t>Humans are naturally predisposed to battle adversity bitterly. It’s important to learn that it isn’t about how your dreams can be achieved.</a:t>
            </a:r>
            <a:r>
              <a:rPr lang="en-ID" dirty="0"/>
              <a:t> </a:t>
            </a:r>
          </a:p>
        </p:txBody>
      </p:sp>
    </p:spTree>
    <p:extLst>
      <p:ext uri="{BB962C8B-B14F-4D97-AF65-F5344CB8AC3E}">
        <p14:creationId xmlns:p14="http://schemas.microsoft.com/office/powerpoint/2010/main" val="382951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par>
                                <p:cTn id="8" presetID="18" presetClass="entr" presetSubtype="12" fill="hold" grpId="0" nodeType="withEffect">
                                  <p:stCondLst>
                                    <p:cond delay="50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strips(downLeft)">
                                      <p:cBhvr>
                                        <p:cTn id="1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043608" y="1419622"/>
            <a:ext cx="5256584" cy="2880320"/>
          </a:xfrm>
        </p:spPr>
        <p:txBody>
          <a:bodyPr>
            <a:normAutofit/>
          </a:bodyPr>
          <a:lstStyle/>
          <a:p>
            <a:pPr algn="ctr"/>
            <a:r>
              <a:rPr lang="en-US" dirty="0"/>
              <a:t>If you do this, your dreams can come true naturally. Accepting the situation in which you find yourself and letting go of that outcome allows you to adapt to circumstances and thrive even when adversity raises its head.</a:t>
            </a:r>
            <a:endParaRPr lang="en-ID" dirty="0"/>
          </a:p>
        </p:txBody>
      </p:sp>
    </p:spTree>
    <p:extLst>
      <p:ext uri="{BB962C8B-B14F-4D97-AF65-F5344CB8AC3E}">
        <p14:creationId xmlns:p14="http://schemas.microsoft.com/office/powerpoint/2010/main" val="3591094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899592" y="1563638"/>
            <a:ext cx="4248472" cy="864096"/>
          </a:xfrm>
        </p:spPr>
        <p:txBody>
          <a:bodyPr>
            <a:normAutofit/>
          </a:bodyPr>
          <a:lstStyle/>
          <a:p>
            <a:r>
              <a:rPr lang="en-US" dirty="0"/>
              <a:t>3. They can use adversity as a compass. </a:t>
            </a:r>
            <a:endParaRPr lang="en-ID" dirty="0"/>
          </a:p>
        </p:txBody>
      </p:sp>
      <p:sp>
        <p:nvSpPr>
          <p:cNvPr id="4" name="Content Placeholder 2">
            <a:extLst>
              <a:ext uri="{FF2B5EF4-FFF2-40B4-BE49-F238E27FC236}">
                <a16:creationId xmlns:a16="http://schemas.microsoft.com/office/drawing/2014/main" id="{781616A8-661C-3742-8415-7EC266DB4089}"/>
              </a:ext>
            </a:extLst>
          </p:cNvPr>
          <p:cNvSpPr txBox="1">
            <a:spLocks/>
          </p:cNvSpPr>
          <p:nvPr/>
        </p:nvSpPr>
        <p:spPr>
          <a:xfrm>
            <a:off x="899592" y="2499742"/>
            <a:ext cx="4968552" cy="2592288"/>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r>
              <a:rPr lang="en-US" dirty="0"/>
              <a:t>Adversity often comes into your life in order to show you the path to your true destiny. </a:t>
            </a:r>
            <a:endParaRPr lang="en-ID" dirty="0"/>
          </a:p>
        </p:txBody>
      </p:sp>
    </p:spTree>
    <p:extLst>
      <p:ext uri="{BB962C8B-B14F-4D97-AF65-F5344CB8AC3E}">
        <p14:creationId xmlns:p14="http://schemas.microsoft.com/office/powerpoint/2010/main" val="3274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par>
                                <p:cTn id="8" presetID="18" presetClass="entr" presetSubtype="12" fill="hold" grpId="0" nodeType="withEffect">
                                  <p:stCondLst>
                                    <p:cond delay="50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strips(downLeft)">
                                      <p:cBhvr>
                                        <p:cTn id="1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827584" y="1203598"/>
            <a:ext cx="5616624" cy="3240360"/>
          </a:xfrm>
        </p:spPr>
        <p:txBody>
          <a:bodyPr>
            <a:normAutofit/>
          </a:bodyPr>
          <a:lstStyle/>
          <a:p>
            <a:pPr algn="ctr"/>
            <a:r>
              <a:rPr lang="en-US" sz="2300" dirty="0"/>
              <a:t>It may seem that you’re being led in a direction that is completely opposite to that which you desired, but resilient people accept that they are traveling this new path and use the adversity they encounter to find a new vision and a new calling that can help others as well as themselves.</a:t>
            </a:r>
            <a:endParaRPr lang="en-ID" sz="2300" dirty="0"/>
          </a:p>
        </p:txBody>
      </p:sp>
    </p:spTree>
    <p:extLst>
      <p:ext uri="{BB962C8B-B14F-4D97-AF65-F5344CB8AC3E}">
        <p14:creationId xmlns:p14="http://schemas.microsoft.com/office/powerpoint/2010/main" val="352985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827584" y="1131590"/>
            <a:ext cx="4248472" cy="576064"/>
          </a:xfrm>
        </p:spPr>
        <p:txBody>
          <a:bodyPr>
            <a:normAutofit/>
          </a:bodyPr>
          <a:lstStyle/>
          <a:p>
            <a:r>
              <a:rPr lang="en-US" dirty="0"/>
              <a:t>4. They suffer well. </a:t>
            </a:r>
            <a:endParaRPr lang="en-ID" dirty="0"/>
          </a:p>
        </p:txBody>
      </p:sp>
      <p:sp>
        <p:nvSpPr>
          <p:cNvPr id="4" name="Content Placeholder 2">
            <a:extLst>
              <a:ext uri="{FF2B5EF4-FFF2-40B4-BE49-F238E27FC236}">
                <a16:creationId xmlns:a16="http://schemas.microsoft.com/office/drawing/2014/main" id="{781616A8-661C-3742-8415-7EC266DB4089}"/>
              </a:ext>
            </a:extLst>
          </p:cNvPr>
          <p:cNvSpPr txBox="1">
            <a:spLocks/>
          </p:cNvSpPr>
          <p:nvPr/>
        </p:nvSpPr>
        <p:spPr>
          <a:xfrm>
            <a:off x="827584" y="1779662"/>
            <a:ext cx="4968552" cy="2592288"/>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r>
              <a:rPr lang="en-US" dirty="0"/>
              <a:t>Inherently, adversity will invoke disappointment, suffering and pain. </a:t>
            </a:r>
            <a:r>
              <a:rPr lang="en-GB" dirty="0"/>
              <a:t>Learning how to suffer well is a skill like any other and, therefore, requires ongoing conscious learning and practice.</a:t>
            </a:r>
            <a:endParaRPr lang="en-ID" dirty="0"/>
          </a:p>
        </p:txBody>
      </p:sp>
    </p:spTree>
    <p:extLst>
      <p:ext uri="{BB962C8B-B14F-4D97-AF65-F5344CB8AC3E}">
        <p14:creationId xmlns:p14="http://schemas.microsoft.com/office/powerpoint/2010/main" val="1763645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par>
                                <p:cTn id="8" presetID="18" presetClass="entr" presetSubtype="12" fill="hold" grpId="0" nodeType="withEffect">
                                  <p:stCondLst>
                                    <p:cond delay="50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strips(downLeft)">
                                      <p:cBhvr>
                                        <p:cTn id="1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827584" y="1203598"/>
            <a:ext cx="4248472" cy="576064"/>
          </a:xfrm>
        </p:spPr>
        <p:txBody>
          <a:bodyPr>
            <a:normAutofit/>
          </a:bodyPr>
          <a:lstStyle/>
          <a:p>
            <a:r>
              <a:rPr lang="en-US" dirty="0"/>
              <a:t>5. They are patient. </a:t>
            </a:r>
            <a:endParaRPr lang="en-ID" dirty="0"/>
          </a:p>
        </p:txBody>
      </p:sp>
      <p:sp>
        <p:nvSpPr>
          <p:cNvPr id="4" name="Content Placeholder 2">
            <a:extLst>
              <a:ext uri="{FF2B5EF4-FFF2-40B4-BE49-F238E27FC236}">
                <a16:creationId xmlns:a16="http://schemas.microsoft.com/office/drawing/2014/main" id="{781616A8-661C-3742-8415-7EC266DB4089}"/>
              </a:ext>
            </a:extLst>
          </p:cNvPr>
          <p:cNvSpPr txBox="1">
            <a:spLocks/>
          </p:cNvSpPr>
          <p:nvPr/>
        </p:nvSpPr>
        <p:spPr>
          <a:xfrm>
            <a:off x="827584" y="1851670"/>
            <a:ext cx="4968552" cy="2592288"/>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r>
              <a:rPr lang="en-US" dirty="0"/>
              <a:t>Patience is a virtue, but it is also a skill that demands practice over and over again.</a:t>
            </a:r>
            <a:r>
              <a:rPr lang="en-ID" dirty="0"/>
              <a:t> </a:t>
            </a:r>
            <a:r>
              <a:rPr lang="en-GB" dirty="0"/>
              <a:t>If you can feel thankful for the things you have, even if your life is turned upside down, you are ready to practice patience.</a:t>
            </a:r>
            <a:endParaRPr lang="en-ID" dirty="0"/>
          </a:p>
        </p:txBody>
      </p:sp>
    </p:spTree>
    <p:extLst>
      <p:ext uri="{BB962C8B-B14F-4D97-AF65-F5344CB8AC3E}">
        <p14:creationId xmlns:p14="http://schemas.microsoft.com/office/powerpoint/2010/main" val="2784905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par>
                                <p:cTn id="8" presetID="18" presetClass="entr" presetSubtype="12" fill="hold" grpId="0" nodeType="withEffect">
                                  <p:stCondLst>
                                    <p:cond delay="50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strips(downLeft)">
                                      <p:cBhvr>
                                        <p:cTn id="1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827584" y="1203598"/>
            <a:ext cx="4248472" cy="576064"/>
          </a:xfrm>
        </p:spPr>
        <p:txBody>
          <a:bodyPr>
            <a:normAutofit/>
          </a:bodyPr>
          <a:lstStyle/>
          <a:p>
            <a:r>
              <a:rPr lang="en-US" dirty="0"/>
              <a:t>6. They let go. </a:t>
            </a:r>
            <a:endParaRPr lang="en-ID" dirty="0"/>
          </a:p>
        </p:txBody>
      </p:sp>
      <p:sp>
        <p:nvSpPr>
          <p:cNvPr id="4" name="Content Placeholder 2">
            <a:extLst>
              <a:ext uri="{FF2B5EF4-FFF2-40B4-BE49-F238E27FC236}">
                <a16:creationId xmlns:a16="http://schemas.microsoft.com/office/drawing/2014/main" id="{781616A8-661C-3742-8415-7EC266DB4089}"/>
              </a:ext>
            </a:extLst>
          </p:cNvPr>
          <p:cNvSpPr txBox="1">
            <a:spLocks/>
          </p:cNvSpPr>
          <p:nvPr/>
        </p:nvSpPr>
        <p:spPr>
          <a:xfrm>
            <a:off x="827584" y="1851670"/>
            <a:ext cx="4968552" cy="2592288"/>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r>
              <a:rPr lang="en-US" dirty="0"/>
              <a:t>We experience fear as a protective emotion to signal danger so we can prepare for problems and cope with them. Emotional pain also holds us back from achieving our goals. </a:t>
            </a:r>
            <a:endParaRPr lang="en-ID" dirty="0"/>
          </a:p>
        </p:txBody>
      </p:sp>
    </p:spTree>
    <p:extLst>
      <p:ext uri="{BB962C8B-B14F-4D97-AF65-F5344CB8AC3E}">
        <p14:creationId xmlns:p14="http://schemas.microsoft.com/office/powerpoint/2010/main" val="1831515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par>
                                <p:cTn id="8" presetID="18" presetClass="entr" presetSubtype="12" fill="hold" grpId="0" nodeType="withEffect">
                                  <p:stCondLst>
                                    <p:cond delay="50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strips(downLeft)">
                                      <p:cBhvr>
                                        <p:cTn id="1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043608" y="1563638"/>
            <a:ext cx="5256584" cy="3312368"/>
          </a:xfrm>
        </p:spPr>
        <p:txBody>
          <a:bodyPr>
            <a:normAutofit/>
          </a:bodyPr>
          <a:lstStyle/>
          <a:p>
            <a:pPr algn="ctr"/>
            <a:r>
              <a:rPr lang="en-US" dirty="0"/>
              <a:t>There is a physical reaction that we experience to pain and fear. If you let go, this is an inner action that prevents us from resisting pain and fear and allows us to see more clearly.</a:t>
            </a:r>
            <a:r>
              <a:rPr lang="en-ID" dirty="0"/>
              <a:t> </a:t>
            </a:r>
          </a:p>
        </p:txBody>
      </p:sp>
    </p:spTree>
    <p:extLst>
      <p:ext uri="{BB962C8B-B14F-4D97-AF65-F5344CB8AC3E}">
        <p14:creationId xmlns:p14="http://schemas.microsoft.com/office/powerpoint/2010/main" val="361215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547664" y="843558"/>
            <a:ext cx="4320480" cy="1368152"/>
          </a:xfrm>
        </p:spPr>
        <p:txBody>
          <a:bodyPr>
            <a:normAutofit/>
          </a:bodyPr>
          <a:lstStyle/>
          <a:p>
            <a:pPr algn="ctr"/>
            <a:r>
              <a:rPr lang="en-GB" dirty="0"/>
              <a:t>We can then forgive other people and ourselves for incompatibility and mistakes.</a:t>
            </a:r>
            <a:endParaRPr lang="en-ID" dirty="0"/>
          </a:p>
        </p:txBody>
      </p:sp>
      <p:pic>
        <p:nvPicPr>
          <p:cNvPr id="2" name="Picture 1">
            <a:extLst>
              <a:ext uri="{FF2B5EF4-FFF2-40B4-BE49-F238E27FC236}">
                <a16:creationId xmlns:a16="http://schemas.microsoft.com/office/drawing/2014/main" id="{25617AFF-090F-3F47-8D54-2E84EE5E3FD5}"/>
              </a:ext>
            </a:extLst>
          </p:cNvPr>
          <p:cNvPicPr>
            <a:picLocks noChangeAspect="1"/>
          </p:cNvPicPr>
          <p:nvPr/>
        </p:nvPicPr>
        <p:blipFill>
          <a:blip r:embed="rId2"/>
          <a:stretch>
            <a:fillRect/>
          </a:stretch>
        </p:blipFill>
        <p:spPr>
          <a:xfrm>
            <a:off x="2439876" y="2239516"/>
            <a:ext cx="2536056" cy="1902042"/>
          </a:xfrm>
          <a:prstGeom prst="rect">
            <a:avLst/>
          </a:prstGeom>
          <a:ln w="15875">
            <a:solidFill>
              <a:schemeClr val="tx1">
                <a:lumMod val="85000"/>
                <a:lumOff val="1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5541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403648" y="1347614"/>
            <a:ext cx="4752528" cy="2808312"/>
          </a:xfrm>
        </p:spPr>
        <p:txBody>
          <a:bodyPr>
            <a:normAutofit/>
          </a:bodyPr>
          <a:lstStyle/>
          <a:p>
            <a:pPr algn="ctr"/>
            <a:r>
              <a:rPr lang="en-US" dirty="0"/>
              <a:t>On the other hand, if you have no resilience, you may end up feeling victimized, dwelling in problems, becoming overwhelmed, or, even worse, turning to unhealthy coping strategies like alcohol or drugs. </a:t>
            </a:r>
            <a:endParaRPr lang="en-ID" dirty="0"/>
          </a:p>
        </p:txBody>
      </p:sp>
    </p:spTree>
    <p:extLst>
      <p:ext uri="{BB962C8B-B14F-4D97-AF65-F5344CB8AC3E}">
        <p14:creationId xmlns:p14="http://schemas.microsoft.com/office/powerpoint/2010/main" val="154183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619672" y="1635646"/>
            <a:ext cx="4176464" cy="2592288"/>
          </a:xfrm>
        </p:spPr>
        <p:txBody>
          <a:bodyPr>
            <a:normAutofit/>
          </a:bodyPr>
          <a:lstStyle/>
          <a:p>
            <a:pPr algn="ctr"/>
            <a:r>
              <a:rPr lang="en-US" dirty="0"/>
              <a:t>You must, therefore, become willing to let go of those people you no longer need as well as your anger, pain and fear. </a:t>
            </a:r>
            <a:endParaRPr lang="en-ID" dirty="0"/>
          </a:p>
        </p:txBody>
      </p:sp>
    </p:spTree>
    <p:extLst>
      <p:ext uri="{BB962C8B-B14F-4D97-AF65-F5344CB8AC3E}">
        <p14:creationId xmlns:p14="http://schemas.microsoft.com/office/powerpoint/2010/main" val="394199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475656" y="1635646"/>
            <a:ext cx="4248472" cy="2376264"/>
          </a:xfrm>
        </p:spPr>
        <p:txBody>
          <a:bodyPr>
            <a:normAutofit/>
          </a:bodyPr>
          <a:lstStyle/>
          <a:p>
            <a:pPr algn="ctr"/>
            <a:r>
              <a:rPr lang="en-GB" dirty="0"/>
              <a:t>While this isn’t easy and takes conscious effort, it is something that must be mastered to become truly resilient and successful in the face of adversity.</a:t>
            </a:r>
            <a:endParaRPr lang="en-ID" dirty="0"/>
          </a:p>
        </p:txBody>
      </p:sp>
    </p:spTree>
    <p:extLst>
      <p:ext uri="{BB962C8B-B14F-4D97-AF65-F5344CB8AC3E}">
        <p14:creationId xmlns:p14="http://schemas.microsoft.com/office/powerpoint/2010/main" val="112462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043608" y="1707654"/>
            <a:ext cx="4248472" cy="576064"/>
          </a:xfrm>
        </p:spPr>
        <p:txBody>
          <a:bodyPr>
            <a:normAutofit/>
          </a:bodyPr>
          <a:lstStyle/>
          <a:p>
            <a:r>
              <a:rPr lang="en-US" dirty="0"/>
              <a:t>7. They live for today.</a:t>
            </a:r>
            <a:r>
              <a:rPr lang="en-ID" dirty="0"/>
              <a:t> </a:t>
            </a:r>
          </a:p>
        </p:txBody>
      </p:sp>
      <p:sp>
        <p:nvSpPr>
          <p:cNvPr id="4" name="Content Placeholder 2">
            <a:extLst>
              <a:ext uri="{FF2B5EF4-FFF2-40B4-BE49-F238E27FC236}">
                <a16:creationId xmlns:a16="http://schemas.microsoft.com/office/drawing/2014/main" id="{781616A8-661C-3742-8415-7EC266DB4089}"/>
              </a:ext>
            </a:extLst>
          </p:cNvPr>
          <p:cNvSpPr txBox="1">
            <a:spLocks/>
          </p:cNvSpPr>
          <p:nvPr/>
        </p:nvSpPr>
        <p:spPr>
          <a:xfrm>
            <a:off x="1043608" y="2355726"/>
            <a:ext cx="4968552" cy="2592288"/>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r>
              <a:rPr lang="en-US" dirty="0"/>
              <a:t>If you live in the moment, you can escape adversity and preserve your energy. </a:t>
            </a:r>
            <a:endParaRPr lang="en-ID" dirty="0"/>
          </a:p>
        </p:txBody>
      </p:sp>
    </p:spTree>
    <p:extLst>
      <p:ext uri="{BB962C8B-B14F-4D97-AF65-F5344CB8AC3E}">
        <p14:creationId xmlns:p14="http://schemas.microsoft.com/office/powerpoint/2010/main" val="120263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par>
                                <p:cTn id="8" presetID="18" presetClass="entr" presetSubtype="12" fill="hold" grpId="0" nodeType="withEffect">
                                  <p:stCondLst>
                                    <p:cond delay="50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strips(downLeft)">
                                      <p:cBhvr>
                                        <p:cTn id="1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043608" y="1635646"/>
            <a:ext cx="5256584" cy="3312368"/>
          </a:xfrm>
        </p:spPr>
        <p:txBody>
          <a:bodyPr>
            <a:normAutofit/>
          </a:bodyPr>
          <a:lstStyle/>
          <a:p>
            <a:pPr algn="ctr"/>
            <a:r>
              <a:rPr lang="en-GB" dirty="0"/>
              <a:t>Rather, it means that, once you’ve decided to do something your focus lies solely on doing it instead of allowing your mind to go back to the past or wander towards the future.</a:t>
            </a:r>
            <a:endParaRPr lang="en-ID" dirty="0"/>
          </a:p>
        </p:txBody>
      </p:sp>
    </p:spTree>
    <p:extLst>
      <p:ext uri="{BB962C8B-B14F-4D97-AF65-F5344CB8AC3E}">
        <p14:creationId xmlns:p14="http://schemas.microsoft.com/office/powerpoint/2010/main" val="166696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827584" y="1635646"/>
            <a:ext cx="4248472" cy="576064"/>
          </a:xfrm>
        </p:spPr>
        <p:txBody>
          <a:bodyPr>
            <a:normAutofit/>
          </a:bodyPr>
          <a:lstStyle/>
          <a:p>
            <a:r>
              <a:rPr lang="en-US" dirty="0"/>
              <a:t>8. They can lead from within. </a:t>
            </a:r>
            <a:endParaRPr lang="en-ID" dirty="0"/>
          </a:p>
        </p:txBody>
      </p:sp>
      <p:sp>
        <p:nvSpPr>
          <p:cNvPr id="4" name="Content Placeholder 2">
            <a:extLst>
              <a:ext uri="{FF2B5EF4-FFF2-40B4-BE49-F238E27FC236}">
                <a16:creationId xmlns:a16="http://schemas.microsoft.com/office/drawing/2014/main" id="{781616A8-661C-3742-8415-7EC266DB4089}"/>
              </a:ext>
            </a:extLst>
          </p:cNvPr>
          <p:cNvSpPr txBox="1">
            <a:spLocks/>
          </p:cNvSpPr>
          <p:nvPr/>
        </p:nvSpPr>
        <p:spPr>
          <a:xfrm>
            <a:off x="827584" y="2283718"/>
            <a:ext cx="4968552" cy="2592288"/>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r>
              <a:rPr lang="en-US" dirty="0"/>
              <a:t>People who are resilient reach their highest possible potential through taking risks which are consistent with their own purpose and ethos. </a:t>
            </a:r>
            <a:endParaRPr lang="en-ID" dirty="0"/>
          </a:p>
        </p:txBody>
      </p:sp>
    </p:spTree>
    <p:extLst>
      <p:ext uri="{BB962C8B-B14F-4D97-AF65-F5344CB8AC3E}">
        <p14:creationId xmlns:p14="http://schemas.microsoft.com/office/powerpoint/2010/main" val="46848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par>
                                <p:cTn id="8" presetID="18" presetClass="entr" presetSubtype="12" fill="hold" grpId="0" nodeType="withEffect">
                                  <p:stCondLst>
                                    <p:cond delay="50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strips(downLeft)">
                                      <p:cBhvr>
                                        <p:cTn id="1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827584" y="1131590"/>
            <a:ext cx="4248472" cy="576064"/>
          </a:xfrm>
        </p:spPr>
        <p:txBody>
          <a:bodyPr>
            <a:normAutofit/>
          </a:bodyPr>
          <a:lstStyle/>
          <a:p>
            <a:r>
              <a:rPr lang="en-US" dirty="0"/>
              <a:t>9. They are flexible. </a:t>
            </a:r>
            <a:endParaRPr lang="en-ID" dirty="0"/>
          </a:p>
        </p:txBody>
      </p:sp>
      <p:sp>
        <p:nvSpPr>
          <p:cNvPr id="4" name="Content Placeholder 2">
            <a:extLst>
              <a:ext uri="{FF2B5EF4-FFF2-40B4-BE49-F238E27FC236}">
                <a16:creationId xmlns:a16="http://schemas.microsoft.com/office/drawing/2014/main" id="{781616A8-661C-3742-8415-7EC266DB4089}"/>
              </a:ext>
            </a:extLst>
          </p:cNvPr>
          <p:cNvSpPr txBox="1">
            <a:spLocks/>
          </p:cNvSpPr>
          <p:nvPr/>
        </p:nvSpPr>
        <p:spPr>
          <a:xfrm>
            <a:off x="827584" y="1779662"/>
            <a:ext cx="4968552" cy="2592288"/>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r>
              <a:rPr lang="en-US" dirty="0"/>
              <a:t>We only need to look at water to see an example of the strength of flexibility.</a:t>
            </a:r>
            <a:r>
              <a:rPr lang="en-ID" dirty="0"/>
              <a:t> </a:t>
            </a:r>
            <a:r>
              <a:rPr lang="en-GB" dirty="0"/>
              <a:t>Whatever is yielding, soft and fluid eventually overcomes that which is hard and rigid.</a:t>
            </a:r>
            <a:endParaRPr lang="en-ID" dirty="0"/>
          </a:p>
        </p:txBody>
      </p:sp>
    </p:spTree>
    <p:extLst>
      <p:ext uri="{BB962C8B-B14F-4D97-AF65-F5344CB8AC3E}">
        <p14:creationId xmlns:p14="http://schemas.microsoft.com/office/powerpoint/2010/main" val="294239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par>
                                <p:cTn id="8" presetID="18" presetClass="entr" presetSubtype="12" fill="hold" grpId="0" nodeType="withEffect">
                                  <p:stCondLst>
                                    <p:cond delay="50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strips(downLeft)">
                                      <p:cBhvr>
                                        <p:cTn id="1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187624" y="1491630"/>
            <a:ext cx="5040560" cy="3240360"/>
          </a:xfrm>
        </p:spPr>
        <p:txBody>
          <a:bodyPr>
            <a:normAutofit/>
          </a:bodyPr>
          <a:lstStyle/>
          <a:p>
            <a:pPr algn="ctr"/>
            <a:r>
              <a:rPr lang="en-GB" dirty="0"/>
              <a:t>To survive, lead and thrive in the face of adversity, we therefore need to be flexible enough to ride out the ups and downs of life. This means we need to have the adaptability, resilience and faith to manage life’s harshest realities.</a:t>
            </a:r>
            <a:endParaRPr lang="en-ID" dirty="0"/>
          </a:p>
        </p:txBody>
      </p:sp>
    </p:spTree>
    <p:extLst>
      <p:ext uri="{BB962C8B-B14F-4D97-AF65-F5344CB8AC3E}">
        <p14:creationId xmlns:p14="http://schemas.microsoft.com/office/powerpoint/2010/main" val="347930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827584" y="1275606"/>
            <a:ext cx="4248472" cy="936104"/>
          </a:xfrm>
        </p:spPr>
        <p:txBody>
          <a:bodyPr>
            <a:normAutofit/>
          </a:bodyPr>
          <a:lstStyle/>
          <a:p>
            <a:r>
              <a:rPr lang="en-US" dirty="0"/>
              <a:t>10. They choose the correct traveling partners.</a:t>
            </a:r>
            <a:r>
              <a:rPr lang="en-ID" dirty="0"/>
              <a:t> </a:t>
            </a:r>
          </a:p>
        </p:txBody>
      </p:sp>
      <p:sp>
        <p:nvSpPr>
          <p:cNvPr id="4" name="Content Placeholder 2">
            <a:extLst>
              <a:ext uri="{FF2B5EF4-FFF2-40B4-BE49-F238E27FC236}">
                <a16:creationId xmlns:a16="http://schemas.microsoft.com/office/drawing/2014/main" id="{781616A8-661C-3742-8415-7EC266DB4089}"/>
              </a:ext>
            </a:extLst>
          </p:cNvPr>
          <p:cNvSpPr txBox="1">
            <a:spLocks/>
          </p:cNvSpPr>
          <p:nvPr/>
        </p:nvSpPr>
        <p:spPr>
          <a:xfrm>
            <a:off x="827584" y="2283718"/>
            <a:ext cx="4968552" cy="2592288"/>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r>
              <a:rPr lang="en-US" dirty="0"/>
              <a:t>It isn’t just the people that we choose to surround ourselves with that count, but it’s also important to consider the ways in which we interact with them. </a:t>
            </a:r>
            <a:endParaRPr lang="en-ID" dirty="0"/>
          </a:p>
        </p:txBody>
      </p:sp>
    </p:spTree>
    <p:extLst>
      <p:ext uri="{BB962C8B-B14F-4D97-AF65-F5344CB8AC3E}">
        <p14:creationId xmlns:p14="http://schemas.microsoft.com/office/powerpoint/2010/main" val="143852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par>
                                <p:cTn id="8" presetID="18" presetClass="entr" presetSubtype="12" fill="hold" grpId="0" nodeType="withEffect">
                                  <p:stCondLst>
                                    <p:cond delay="50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strips(downLeft)">
                                      <p:cBhvr>
                                        <p:cTn id="1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835696" y="915566"/>
            <a:ext cx="3744416" cy="1440160"/>
          </a:xfrm>
        </p:spPr>
        <p:txBody>
          <a:bodyPr>
            <a:normAutofit/>
          </a:bodyPr>
          <a:lstStyle/>
          <a:p>
            <a:pPr algn="ctr"/>
            <a:r>
              <a:rPr lang="en-US" dirty="0"/>
              <a:t>If they’re not interested in our suffering, they need to be avoided. </a:t>
            </a:r>
            <a:endParaRPr lang="en-ID" dirty="0"/>
          </a:p>
        </p:txBody>
      </p:sp>
      <p:pic>
        <p:nvPicPr>
          <p:cNvPr id="2" name="Picture 1">
            <a:extLst>
              <a:ext uri="{FF2B5EF4-FFF2-40B4-BE49-F238E27FC236}">
                <a16:creationId xmlns:a16="http://schemas.microsoft.com/office/drawing/2014/main" id="{15FB6371-69BB-0A46-9398-2EBC7477B427}"/>
              </a:ext>
            </a:extLst>
          </p:cNvPr>
          <p:cNvPicPr>
            <a:picLocks noChangeAspect="1"/>
          </p:cNvPicPr>
          <p:nvPr/>
        </p:nvPicPr>
        <p:blipFill>
          <a:blip r:embed="rId2"/>
          <a:stretch>
            <a:fillRect/>
          </a:stretch>
        </p:blipFill>
        <p:spPr>
          <a:xfrm>
            <a:off x="2415433" y="2322410"/>
            <a:ext cx="2584942" cy="1617064"/>
          </a:xfrm>
          <a:prstGeom prst="rect">
            <a:avLst/>
          </a:prstGeom>
          <a:ln w="15875">
            <a:solidFill>
              <a:schemeClr val="tx1">
                <a:lumMod val="85000"/>
                <a:lumOff val="1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15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187624" y="1707654"/>
            <a:ext cx="5256584" cy="3312368"/>
          </a:xfrm>
        </p:spPr>
        <p:txBody>
          <a:bodyPr>
            <a:normAutofit/>
          </a:bodyPr>
          <a:lstStyle/>
          <a:p>
            <a:pPr algn="ctr"/>
            <a:r>
              <a:rPr lang="en-US" dirty="0"/>
              <a:t>In the journey of our lives, we encounter many people.</a:t>
            </a:r>
            <a:r>
              <a:rPr lang="en-ID" dirty="0"/>
              <a:t> </a:t>
            </a:r>
            <a:r>
              <a:rPr lang="en-US" dirty="0"/>
              <a:t>Chance encounters can often be the best ones, with the people that we meet in such ways becoming valuable along the route that we travel.</a:t>
            </a:r>
            <a:r>
              <a:rPr lang="en-ID" dirty="0"/>
              <a:t> </a:t>
            </a:r>
          </a:p>
        </p:txBody>
      </p:sp>
    </p:spTree>
    <p:extLst>
      <p:ext uri="{BB962C8B-B14F-4D97-AF65-F5344CB8AC3E}">
        <p14:creationId xmlns:p14="http://schemas.microsoft.com/office/powerpoint/2010/main" val="3177553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403648" y="1347614"/>
            <a:ext cx="4752528" cy="2808312"/>
          </a:xfrm>
        </p:spPr>
        <p:txBody>
          <a:bodyPr>
            <a:normAutofit/>
          </a:bodyPr>
          <a:lstStyle/>
          <a:p>
            <a:pPr algn="ctr"/>
            <a:r>
              <a:rPr lang="en-US" dirty="0"/>
              <a:t>Being resilient doesn’t make your issues go away, however it gives you more ability to find enjoyment in your life despite them, to see beyond those problems and find better ways of handling stress. </a:t>
            </a:r>
            <a:endParaRPr lang="en-ID" dirty="0"/>
          </a:p>
        </p:txBody>
      </p:sp>
    </p:spTree>
    <p:extLst>
      <p:ext uri="{BB962C8B-B14F-4D97-AF65-F5344CB8AC3E}">
        <p14:creationId xmlns:p14="http://schemas.microsoft.com/office/powerpoint/2010/main" val="2057254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899592" y="1491630"/>
            <a:ext cx="4248472" cy="936104"/>
          </a:xfrm>
        </p:spPr>
        <p:txBody>
          <a:bodyPr>
            <a:normAutofit/>
          </a:bodyPr>
          <a:lstStyle/>
          <a:p>
            <a:r>
              <a:rPr lang="en-US" dirty="0"/>
              <a:t>11. They move forward.</a:t>
            </a:r>
            <a:r>
              <a:rPr lang="en-ID" dirty="0"/>
              <a:t> </a:t>
            </a:r>
          </a:p>
        </p:txBody>
      </p:sp>
      <p:sp>
        <p:nvSpPr>
          <p:cNvPr id="4" name="Content Placeholder 2">
            <a:extLst>
              <a:ext uri="{FF2B5EF4-FFF2-40B4-BE49-F238E27FC236}">
                <a16:creationId xmlns:a16="http://schemas.microsoft.com/office/drawing/2014/main" id="{781616A8-661C-3742-8415-7EC266DB4089}"/>
              </a:ext>
            </a:extLst>
          </p:cNvPr>
          <p:cNvSpPr txBox="1">
            <a:spLocks/>
          </p:cNvSpPr>
          <p:nvPr/>
        </p:nvSpPr>
        <p:spPr>
          <a:xfrm>
            <a:off x="899592" y="2211710"/>
            <a:ext cx="4968552" cy="2592288"/>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r>
              <a:rPr lang="en-US" dirty="0"/>
              <a:t>To be able to achieve our ambitions, we must be able to visualize our dreams.</a:t>
            </a:r>
            <a:r>
              <a:rPr lang="en-ID" dirty="0"/>
              <a:t> </a:t>
            </a:r>
          </a:p>
        </p:txBody>
      </p:sp>
    </p:spTree>
    <p:extLst>
      <p:ext uri="{BB962C8B-B14F-4D97-AF65-F5344CB8AC3E}">
        <p14:creationId xmlns:p14="http://schemas.microsoft.com/office/powerpoint/2010/main" val="158129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par>
                                <p:cTn id="8" presetID="18" presetClass="entr" presetSubtype="12" fill="hold" grpId="0" nodeType="withEffect">
                                  <p:stCondLst>
                                    <p:cond delay="50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strips(downLeft)">
                                      <p:cBhvr>
                                        <p:cTn id="1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259632" y="1491630"/>
            <a:ext cx="4824536" cy="2880320"/>
          </a:xfrm>
        </p:spPr>
        <p:txBody>
          <a:bodyPr>
            <a:normAutofit/>
          </a:bodyPr>
          <a:lstStyle/>
          <a:p>
            <a:pPr algn="ctr"/>
            <a:r>
              <a:rPr lang="en-GB" dirty="0"/>
              <a:t>Knowing precisely what we desire lies at the heart of achieving success, but to execute that success, we need to move forward, taking another step each day, even when the path is difficult. </a:t>
            </a:r>
            <a:endParaRPr lang="en-ID" dirty="0"/>
          </a:p>
        </p:txBody>
      </p:sp>
    </p:spTree>
    <p:extLst>
      <p:ext uri="{BB962C8B-B14F-4D97-AF65-F5344CB8AC3E}">
        <p14:creationId xmlns:p14="http://schemas.microsoft.com/office/powerpoint/2010/main" val="331472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547664" y="1779662"/>
            <a:ext cx="4032448" cy="2232248"/>
          </a:xfrm>
        </p:spPr>
        <p:txBody>
          <a:bodyPr>
            <a:normAutofit/>
          </a:bodyPr>
          <a:lstStyle/>
          <a:p>
            <a:pPr algn="ctr"/>
            <a:r>
              <a:rPr lang="en-US" dirty="0"/>
              <a:t>Luckily, it’s possible to develop more resilience in your life. This will allow you to adapt to adversity. </a:t>
            </a:r>
            <a:endParaRPr lang="en-ID" dirty="0"/>
          </a:p>
        </p:txBody>
      </p:sp>
    </p:spTree>
    <p:extLst>
      <p:ext uri="{BB962C8B-B14F-4D97-AF65-F5344CB8AC3E}">
        <p14:creationId xmlns:p14="http://schemas.microsoft.com/office/powerpoint/2010/main" val="1670388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763688" y="1563638"/>
            <a:ext cx="3960440" cy="2448272"/>
          </a:xfrm>
        </p:spPr>
        <p:txBody>
          <a:bodyPr>
            <a:normAutofit/>
          </a:bodyPr>
          <a:lstStyle/>
          <a:p>
            <a:pPr algn="ctr"/>
            <a:r>
              <a:rPr lang="en-US" dirty="0"/>
              <a:t>Being resilient isn’t just about withstanding something difficult, it’s about getting support from other people and accepting it too.</a:t>
            </a:r>
            <a:r>
              <a:rPr lang="en-ID" dirty="0"/>
              <a:t> </a:t>
            </a:r>
          </a:p>
        </p:txBody>
      </p:sp>
    </p:spTree>
    <p:extLst>
      <p:ext uri="{BB962C8B-B14F-4D97-AF65-F5344CB8AC3E}">
        <p14:creationId xmlns:p14="http://schemas.microsoft.com/office/powerpoint/2010/main" val="212117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835696" y="1635646"/>
            <a:ext cx="3816424" cy="2016224"/>
          </a:xfrm>
        </p:spPr>
        <p:txBody>
          <a:bodyPr>
            <a:normAutofit/>
          </a:bodyPr>
          <a:lstStyle/>
          <a:p>
            <a:pPr algn="ctr"/>
            <a:r>
              <a:rPr lang="en-US" dirty="0"/>
              <a:t>Resilience helps to protect you from mental health problems like anxiety and depression.</a:t>
            </a:r>
            <a:r>
              <a:rPr lang="en-ID" dirty="0"/>
              <a:t> </a:t>
            </a:r>
          </a:p>
        </p:txBody>
      </p:sp>
    </p:spTree>
    <p:extLst>
      <p:ext uri="{BB962C8B-B14F-4D97-AF65-F5344CB8AC3E}">
        <p14:creationId xmlns:p14="http://schemas.microsoft.com/office/powerpoint/2010/main" val="210712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Facet">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1250</TotalTime>
  <Words>1633</Words>
  <Application>Microsoft Macintosh PowerPoint</Application>
  <PresentationFormat>On-screen Show (16:9)</PresentationFormat>
  <Paragraphs>78</Paragraphs>
  <Slides>61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61</vt:i4>
      </vt:variant>
    </vt:vector>
  </HeadingPairs>
  <TitlesOfParts>
    <vt:vector size="66" baseType="lpstr">
      <vt:lpstr>Arial</vt:lpstr>
      <vt:lpstr>Calibri</vt:lpstr>
      <vt:lpstr>Trebuchet MS</vt:lpstr>
      <vt:lpstr>Wingdings 3</vt:lpstr>
      <vt:lpstr>Facet</vt:lpstr>
      <vt:lpstr>PowerPoint Presentation</vt:lpstr>
      <vt:lpstr>PowerPoint Presentation</vt:lpstr>
      <vt:lpstr>PowerPoint Presentation</vt:lpstr>
      <vt:lpstr>How A Lack Of Resilience Can Negatively Impact Your Mental Wellbeing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Resilience And Happiness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Resilience And Motivation</vt:lpstr>
      <vt:lpstr>PowerPoint Presentation</vt:lpstr>
      <vt:lpstr>PowerPoint Presentation</vt:lpstr>
      <vt:lpstr>PowerPoint Presentation</vt:lpstr>
      <vt:lpstr>PowerPoint Presentation</vt:lpstr>
      <vt:lpstr>Resilient Versus Non-Resilient People – A Comparison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93</cp:revision>
  <dcterms:created xsi:type="dcterms:W3CDTF">2018-10-15T07:11:14Z</dcterms:created>
  <dcterms:modified xsi:type="dcterms:W3CDTF">2020-07-24T13:27:22Z</dcterms:modified>
</cp:coreProperties>
</file>