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4" r:id="rId1"/>
  </p:sldMasterIdLst>
  <p:notesMasterIdLst>
    <p:notesMasterId r:id="rId16"/>
  </p:notesMasterIdLst>
  <p:sldIdLst>
    <p:sldId id="257" r:id="rId2"/>
    <p:sldId id="289" r:id="rId3"/>
    <p:sldId id="297" r:id="rId4"/>
    <p:sldId id="261" r:id="rId5"/>
    <p:sldId id="288" r:id="rId6"/>
    <p:sldId id="291" r:id="rId7"/>
    <p:sldId id="292" r:id="rId8"/>
    <p:sldId id="293" r:id="rId9"/>
    <p:sldId id="294" r:id="rId10"/>
    <p:sldId id="298" r:id="rId11"/>
    <p:sldId id="299" r:id="rId12"/>
    <p:sldId id="295" r:id="rId13"/>
    <p:sldId id="296" r:id="rId14"/>
    <p:sldId id="300"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9E5"/>
    <a:srgbClr val="FFEC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125"/>
    <p:restoredTop sz="94650"/>
  </p:normalViewPr>
  <p:slideViewPr>
    <p:cSldViewPr>
      <p:cViewPr varScale="1">
        <p:scale>
          <a:sx n="118" d="100"/>
          <a:sy n="118" d="100"/>
        </p:scale>
        <p:origin x="208" y="1112"/>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1461"/>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8BA754-79BD-4972-839A-D62EA2C7C3EA}" type="datetimeFigureOut">
              <a:rPr lang="en-US" smtClean="0"/>
              <a:pPr/>
              <a:t>7/24/20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9BBF2C-A7F8-4A46-8FD9-0FE6834BDEB8}" type="slidenum">
              <a:rPr lang="en-US" smtClean="0"/>
              <a:pPr/>
              <a:t>‹#›</a:t>
            </a:fld>
            <a:endParaRPr lang="en-US"/>
          </a:p>
        </p:txBody>
      </p:sp>
    </p:spTree>
    <p:extLst>
      <p:ext uri="{BB962C8B-B14F-4D97-AF65-F5344CB8AC3E}">
        <p14:creationId xmlns:p14="http://schemas.microsoft.com/office/powerpoint/2010/main" val="220163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C59BBF2C-A7F8-4A46-8FD9-0FE6834BDEB8}" type="slidenum">
              <a:rPr lang="en-US" smtClean="0"/>
              <a:pPr/>
              <a:t>1</a:t>
            </a:fld>
            <a:endParaRPr lang="en-US"/>
          </a:p>
        </p:txBody>
      </p:sp>
    </p:spTree>
    <p:extLst>
      <p:ext uri="{BB962C8B-B14F-4D97-AF65-F5344CB8AC3E}">
        <p14:creationId xmlns:p14="http://schemas.microsoft.com/office/powerpoint/2010/main" val="3078734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6350"/>
            <a:ext cx="9144000" cy="5149850"/>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8241E9-601D-4A27-BF72-C7763949FF5A}" type="datetimeFigureOut">
              <a:rPr lang="en-US" smtClean="0"/>
              <a:pPr/>
              <a:t>7/24/20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86AFA4-EB3C-4B7D-993E-220BD55D95C0}" type="slidenum">
              <a:rPr lang="en-US" smtClean="0"/>
              <a:pPr/>
              <a:t>‹#›</a:t>
            </a:fld>
            <a:endParaRPr lang="en-US"/>
          </a:p>
        </p:txBody>
      </p:sp>
    </p:spTree>
    <p:extLst>
      <p:ext uri="{BB962C8B-B14F-4D97-AF65-F5344CB8AC3E}">
        <p14:creationId xmlns:p14="http://schemas.microsoft.com/office/powerpoint/2010/main" val="1106322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8241E9-601D-4A27-BF72-C7763949FF5A}" type="datetimeFigureOut">
              <a:rPr lang="en-US" smtClean="0"/>
              <a:pPr/>
              <a:t>7/24/20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86AFA4-EB3C-4B7D-993E-220BD55D95C0}" type="slidenum">
              <a:rPr lang="en-US" smtClean="0"/>
              <a:pPr/>
              <a:t>‹#›</a:t>
            </a:fld>
            <a:endParaRPr lang="en-US"/>
          </a:p>
        </p:txBody>
      </p:sp>
    </p:spTree>
    <p:extLst>
      <p:ext uri="{BB962C8B-B14F-4D97-AF65-F5344CB8AC3E}">
        <p14:creationId xmlns:p14="http://schemas.microsoft.com/office/powerpoint/2010/main" val="3835582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8241E9-601D-4A27-BF72-C7763949FF5A}" type="datetimeFigureOut">
              <a:rPr lang="en-US" smtClean="0"/>
              <a:pPr/>
              <a:t>7/24/20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86AFA4-EB3C-4B7D-993E-220BD55D95C0}" type="slidenum">
              <a:rPr lang="en-US" smtClean="0"/>
              <a:pPr/>
              <a:t>‹#›</a:t>
            </a:fld>
            <a:endParaRPr lang="en-US"/>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66500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8241E9-601D-4A27-BF72-C7763949FF5A}" type="datetimeFigureOut">
              <a:rPr lang="en-US" smtClean="0"/>
              <a:pPr/>
              <a:t>7/24/20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86AFA4-EB3C-4B7D-993E-220BD55D95C0}" type="slidenum">
              <a:rPr lang="en-US" smtClean="0"/>
              <a:pPr/>
              <a:t>‹#›</a:t>
            </a:fld>
            <a:endParaRPr lang="en-US"/>
          </a:p>
        </p:txBody>
      </p:sp>
    </p:spTree>
    <p:extLst>
      <p:ext uri="{BB962C8B-B14F-4D97-AF65-F5344CB8AC3E}">
        <p14:creationId xmlns:p14="http://schemas.microsoft.com/office/powerpoint/2010/main" val="3348389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8241E9-601D-4A27-BF72-C7763949FF5A}" type="datetimeFigureOut">
              <a:rPr lang="en-US" smtClean="0"/>
              <a:pPr/>
              <a:t>7/24/20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86AFA4-EB3C-4B7D-993E-220BD55D95C0}" type="slidenum">
              <a:rPr lang="en-US" smtClean="0"/>
              <a:pPr/>
              <a:t>‹#›</a:t>
            </a:fld>
            <a:endParaRPr lang="en-US"/>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9139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8241E9-601D-4A27-BF72-C7763949FF5A}" type="datetimeFigureOut">
              <a:rPr lang="en-US" smtClean="0"/>
              <a:pPr/>
              <a:t>7/24/20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86AFA4-EB3C-4B7D-993E-220BD55D95C0}" type="slidenum">
              <a:rPr lang="en-US" smtClean="0"/>
              <a:pPr/>
              <a:t>‹#›</a:t>
            </a:fld>
            <a:endParaRPr lang="en-US"/>
          </a:p>
        </p:txBody>
      </p:sp>
    </p:spTree>
    <p:extLst>
      <p:ext uri="{BB962C8B-B14F-4D97-AF65-F5344CB8AC3E}">
        <p14:creationId xmlns:p14="http://schemas.microsoft.com/office/powerpoint/2010/main" val="29845215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8241E9-601D-4A27-BF72-C7763949FF5A}" type="datetimeFigureOut">
              <a:rPr lang="en-US" smtClean="0"/>
              <a:pPr/>
              <a:t>7/24/20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86AFA4-EB3C-4B7D-993E-220BD55D95C0}" type="slidenum">
              <a:rPr lang="en-US" smtClean="0"/>
              <a:pPr/>
              <a:t>‹#›</a:t>
            </a:fld>
            <a:endParaRPr lang="en-US"/>
          </a:p>
        </p:txBody>
      </p:sp>
    </p:spTree>
    <p:extLst>
      <p:ext uri="{BB962C8B-B14F-4D97-AF65-F5344CB8AC3E}">
        <p14:creationId xmlns:p14="http://schemas.microsoft.com/office/powerpoint/2010/main" val="42709509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8241E9-601D-4A27-BF72-C7763949FF5A}" type="datetimeFigureOut">
              <a:rPr lang="en-US" smtClean="0"/>
              <a:pPr/>
              <a:t>7/24/20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86AFA4-EB3C-4B7D-993E-220BD55D95C0}" type="slidenum">
              <a:rPr lang="en-US" smtClean="0"/>
              <a:pPr/>
              <a:t>‹#›</a:t>
            </a:fld>
            <a:endParaRPr lang="en-US"/>
          </a:p>
        </p:txBody>
      </p:sp>
    </p:spTree>
    <p:extLst>
      <p:ext uri="{BB962C8B-B14F-4D97-AF65-F5344CB8AC3E}">
        <p14:creationId xmlns:p14="http://schemas.microsoft.com/office/powerpoint/2010/main" val="3177996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D8241E9-601D-4A27-BF72-C7763949FF5A}" type="datetimeFigureOut">
              <a:rPr lang="en-US" smtClean="0"/>
              <a:pPr/>
              <a:t>7/24/20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86AFA4-EB3C-4B7D-993E-220BD55D95C0}" type="slidenum">
              <a:rPr lang="en-US" smtClean="0"/>
              <a:pPr/>
              <a:t>‹#›</a:t>
            </a:fld>
            <a:endParaRPr lang="en-US"/>
          </a:p>
        </p:txBody>
      </p:sp>
    </p:spTree>
    <p:extLst>
      <p:ext uri="{BB962C8B-B14F-4D97-AF65-F5344CB8AC3E}">
        <p14:creationId xmlns:p14="http://schemas.microsoft.com/office/powerpoint/2010/main" val="1314315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8241E9-601D-4A27-BF72-C7763949FF5A}" type="datetimeFigureOut">
              <a:rPr lang="en-US" smtClean="0"/>
              <a:pPr/>
              <a:t>7/24/20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86AFA4-EB3C-4B7D-993E-220BD55D95C0}" type="slidenum">
              <a:rPr lang="en-US" smtClean="0"/>
              <a:pPr/>
              <a:t>‹#›</a:t>
            </a:fld>
            <a:endParaRPr lang="en-US"/>
          </a:p>
        </p:txBody>
      </p:sp>
    </p:spTree>
    <p:extLst>
      <p:ext uri="{BB962C8B-B14F-4D97-AF65-F5344CB8AC3E}">
        <p14:creationId xmlns:p14="http://schemas.microsoft.com/office/powerpoint/2010/main" val="2727158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8241E9-601D-4A27-BF72-C7763949FF5A}" type="datetimeFigureOut">
              <a:rPr lang="en-US" smtClean="0"/>
              <a:pPr/>
              <a:t>7/24/20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86AFA4-EB3C-4B7D-993E-220BD55D95C0}" type="slidenum">
              <a:rPr lang="en-US" smtClean="0"/>
              <a:pPr/>
              <a:t>‹#›</a:t>
            </a:fld>
            <a:endParaRPr lang="en-US"/>
          </a:p>
        </p:txBody>
      </p:sp>
    </p:spTree>
    <p:extLst>
      <p:ext uri="{BB962C8B-B14F-4D97-AF65-F5344CB8AC3E}">
        <p14:creationId xmlns:p14="http://schemas.microsoft.com/office/powerpoint/2010/main" val="3613068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8241E9-601D-4A27-BF72-C7763949FF5A}" type="datetimeFigureOut">
              <a:rPr lang="en-US" smtClean="0"/>
              <a:pPr/>
              <a:t>7/24/20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86AFA4-EB3C-4B7D-993E-220BD55D95C0}" type="slidenum">
              <a:rPr lang="en-US" smtClean="0"/>
              <a:pPr/>
              <a:t>‹#›</a:t>
            </a:fld>
            <a:endParaRPr lang="en-US"/>
          </a:p>
        </p:txBody>
      </p:sp>
    </p:spTree>
    <p:extLst>
      <p:ext uri="{BB962C8B-B14F-4D97-AF65-F5344CB8AC3E}">
        <p14:creationId xmlns:p14="http://schemas.microsoft.com/office/powerpoint/2010/main" val="832956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8241E9-601D-4A27-BF72-C7763949FF5A}" type="datetimeFigureOut">
              <a:rPr lang="en-US" smtClean="0"/>
              <a:pPr/>
              <a:t>7/24/20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86AFA4-EB3C-4B7D-993E-220BD55D95C0}" type="slidenum">
              <a:rPr lang="en-US" smtClean="0"/>
              <a:pPr/>
              <a:t>‹#›</a:t>
            </a:fld>
            <a:endParaRPr lang="en-US"/>
          </a:p>
        </p:txBody>
      </p:sp>
    </p:spTree>
    <p:extLst>
      <p:ext uri="{BB962C8B-B14F-4D97-AF65-F5344CB8AC3E}">
        <p14:creationId xmlns:p14="http://schemas.microsoft.com/office/powerpoint/2010/main" val="2745068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8241E9-601D-4A27-BF72-C7763949FF5A}" type="datetimeFigureOut">
              <a:rPr lang="en-US" smtClean="0"/>
              <a:pPr/>
              <a:t>7/24/20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86AFA4-EB3C-4B7D-993E-220BD55D95C0}" type="slidenum">
              <a:rPr lang="en-US" smtClean="0"/>
              <a:pPr/>
              <a:t>‹#›</a:t>
            </a:fld>
            <a:endParaRPr lang="en-US"/>
          </a:p>
        </p:txBody>
      </p:sp>
    </p:spTree>
    <p:extLst>
      <p:ext uri="{BB962C8B-B14F-4D97-AF65-F5344CB8AC3E}">
        <p14:creationId xmlns:p14="http://schemas.microsoft.com/office/powerpoint/2010/main" val="1309114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D8241E9-601D-4A27-BF72-C7763949FF5A}" type="datetimeFigureOut">
              <a:rPr lang="en-US" smtClean="0"/>
              <a:pPr/>
              <a:t>7/24/20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86AFA4-EB3C-4B7D-993E-220BD55D95C0}" type="slidenum">
              <a:rPr lang="en-US" smtClean="0"/>
              <a:pPr/>
              <a:t>‹#›</a:t>
            </a:fld>
            <a:endParaRPr lang="en-US"/>
          </a:p>
        </p:txBody>
      </p:sp>
    </p:spTree>
    <p:extLst>
      <p:ext uri="{BB962C8B-B14F-4D97-AF65-F5344CB8AC3E}">
        <p14:creationId xmlns:p14="http://schemas.microsoft.com/office/powerpoint/2010/main" val="781586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86AFA4-EB3C-4B7D-993E-220BD55D95C0}" type="slidenum">
              <a:rPr lang="en-US" smtClean="0"/>
              <a:pPr/>
              <a:t>‹#›</a:t>
            </a:fld>
            <a:endParaRPr lang="en-US"/>
          </a:p>
        </p:txBody>
      </p:sp>
      <p:sp>
        <p:nvSpPr>
          <p:cNvPr id="5" name="Date Placeholder 4"/>
          <p:cNvSpPr>
            <a:spLocks noGrp="1"/>
          </p:cNvSpPr>
          <p:nvPr>
            <p:ph type="dt" sz="half" idx="10"/>
          </p:nvPr>
        </p:nvSpPr>
        <p:spPr/>
        <p:txBody>
          <a:bodyPr/>
          <a:lstStyle/>
          <a:p>
            <a:fld id="{4D8241E9-601D-4A27-BF72-C7763949FF5A}" type="datetimeFigureOut">
              <a:rPr lang="en-US" smtClean="0"/>
              <a:pPr/>
              <a:t>7/24/20</a:t>
            </a:fld>
            <a:endParaRPr lang="en-US"/>
          </a:p>
        </p:txBody>
      </p:sp>
    </p:spTree>
    <p:extLst>
      <p:ext uri="{BB962C8B-B14F-4D97-AF65-F5344CB8AC3E}">
        <p14:creationId xmlns:p14="http://schemas.microsoft.com/office/powerpoint/2010/main" val="3790099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4D8241E9-601D-4A27-BF72-C7763949FF5A}" type="datetimeFigureOut">
              <a:rPr lang="en-US" smtClean="0"/>
              <a:pPr/>
              <a:t>7/24/20</a:t>
            </a:fld>
            <a:endParaRPr lang="en-US"/>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fld id="{4586AFA4-EB3C-4B7D-993E-220BD55D95C0}" type="slidenum">
              <a:rPr lang="en-US" smtClean="0"/>
              <a:pPr/>
              <a:t>‹#›</a:t>
            </a:fld>
            <a:endParaRPr lang="en-US"/>
          </a:p>
        </p:txBody>
      </p:sp>
    </p:spTree>
    <p:extLst>
      <p:ext uri="{BB962C8B-B14F-4D97-AF65-F5344CB8AC3E}">
        <p14:creationId xmlns:p14="http://schemas.microsoft.com/office/powerpoint/2010/main" val="1694041908"/>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 id="2147483887" r:id="rId13"/>
    <p:sldLayoutId id="2147483888" r:id="rId14"/>
    <p:sldLayoutId id="2147483889" r:id="rId15"/>
    <p:sldLayoutId id="2147483890" r:id="rId16"/>
  </p:sldLayoutIdLst>
  <p:txStyles>
    <p:titleStyle>
      <a:lvl1pPr algn="l" defTabSz="342900" rtl="0" eaLnBrk="1" latinLnBrk="0" hangingPunct="1">
        <a:spcBef>
          <a:spcPct val="0"/>
        </a:spcBef>
        <a:buNone/>
        <a:defRPr sz="2600" kern="1200">
          <a:solidFill>
            <a:schemeClr val="accent1"/>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342900" rtl="0" eaLnBrk="1" latinLnBrk="0" hangingPunct="1">
        <a:spcBef>
          <a:spcPts val="750"/>
        </a:spcBef>
        <a:spcAft>
          <a:spcPts val="0"/>
        </a:spcAft>
        <a:buClr>
          <a:schemeClr val="accent1"/>
        </a:buClr>
        <a:buSzPct val="80000"/>
        <a:buFont typeface="Wingdings 3" charset="2"/>
        <a:buNone/>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1pPr>
      <a:lvl2pPr marL="342900" indent="0" algn="l" defTabSz="342900" rtl="0" eaLnBrk="1" latinLnBrk="0" hangingPunct="1">
        <a:spcBef>
          <a:spcPts val="750"/>
        </a:spcBef>
        <a:spcAft>
          <a:spcPts val="0"/>
        </a:spcAft>
        <a:buClr>
          <a:schemeClr val="accent1"/>
        </a:buClr>
        <a:buSzPct val="80000"/>
        <a:buFont typeface="Wingdings 3" charset="2"/>
        <a:buNone/>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2pPr>
      <a:lvl3pPr marL="685800" indent="0" algn="l" defTabSz="342900" rtl="0" eaLnBrk="1" latinLnBrk="0" hangingPunct="1">
        <a:spcBef>
          <a:spcPts val="750"/>
        </a:spcBef>
        <a:spcAft>
          <a:spcPts val="0"/>
        </a:spcAft>
        <a:buClr>
          <a:schemeClr val="accent1"/>
        </a:buClr>
        <a:buSzPct val="80000"/>
        <a:buFont typeface="Wingdings 3" charset="2"/>
        <a:buNone/>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3pPr>
      <a:lvl4pPr marL="1028700" indent="0" algn="l" defTabSz="342900" rtl="0" eaLnBrk="1" latinLnBrk="0" hangingPunct="1">
        <a:spcBef>
          <a:spcPts val="750"/>
        </a:spcBef>
        <a:spcAft>
          <a:spcPts val="0"/>
        </a:spcAft>
        <a:buClr>
          <a:schemeClr val="accent1"/>
        </a:buClr>
        <a:buSzPct val="80000"/>
        <a:buFont typeface="Wingdings 3" charset="2"/>
        <a:buNone/>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4pPr>
      <a:lvl5pPr marL="1371600" indent="0" algn="l" defTabSz="342900" rtl="0" eaLnBrk="1" latinLnBrk="0" hangingPunct="1">
        <a:spcBef>
          <a:spcPts val="750"/>
        </a:spcBef>
        <a:spcAft>
          <a:spcPts val="0"/>
        </a:spcAft>
        <a:buClr>
          <a:schemeClr val="accent1"/>
        </a:buClr>
        <a:buSzPct val="80000"/>
        <a:buFont typeface="Wingdings 3" charset="2"/>
        <a:buNone/>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 t="4799" r="35" b="7623"/>
          <a:stretch/>
        </p:blipFill>
        <p:spPr>
          <a:xfrm>
            <a:off x="-14418" y="-92546"/>
            <a:ext cx="9194930" cy="5256685"/>
          </a:xfrm>
          <a:prstGeom prst="rect">
            <a:avLst/>
          </a:prstGeom>
        </p:spPr>
      </p:pic>
      <p:sp>
        <p:nvSpPr>
          <p:cNvPr id="10" name="Rectangle 9">
            <a:extLst>
              <a:ext uri="{FF2B5EF4-FFF2-40B4-BE49-F238E27FC236}">
                <a16:creationId xmlns:a16="http://schemas.microsoft.com/office/drawing/2014/main" id="{E9C44ADE-5969-E345-9A29-D3F18514F321}"/>
              </a:ext>
            </a:extLst>
          </p:cNvPr>
          <p:cNvSpPr/>
          <p:nvPr/>
        </p:nvSpPr>
        <p:spPr>
          <a:xfrm>
            <a:off x="5334000" y="2343150"/>
            <a:ext cx="3581400" cy="2514600"/>
          </a:xfrm>
          <a:prstGeom prst="rect">
            <a:avLst/>
          </a:prstGeom>
          <a:noFill/>
          <a:ln w="571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985AB16-A654-B842-91B1-87A656B0390F}"/>
              </a:ext>
            </a:extLst>
          </p:cNvPr>
          <p:cNvSpPr/>
          <p:nvPr/>
        </p:nvSpPr>
        <p:spPr>
          <a:xfrm>
            <a:off x="5410200" y="2419350"/>
            <a:ext cx="3429000" cy="2362200"/>
          </a:xfrm>
          <a:prstGeom prst="rect">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2" name="TextBox 11">
            <a:extLst>
              <a:ext uri="{FF2B5EF4-FFF2-40B4-BE49-F238E27FC236}">
                <a16:creationId xmlns:a16="http://schemas.microsoft.com/office/drawing/2014/main" id="{3086809A-4301-AD41-933D-AE418453FFDA}"/>
              </a:ext>
            </a:extLst>
          </p:cNvPr>
          <p:cNvSpPr txBox="1"/>
          <p:nvPr/>
        </p:nvSpPr>
        <p:spPr>
          <a:xfrm>
            <a:off x="5486400" y="2877175"/>
            <a:ext cx="3276600" cy="1446550"/>
          </a:xfrm>
          <a:prstGeom prst="rect">
            <a:avLst/>
          </a:prstGeom>
          <a:noFill/>
        </p:spPr>
        <p:txBody>
          <a:bodyPr wrap="square" rtlCol="0">
            <a:spAutoFit/>
          </a:bodyPr>
          <a:lstStyle/>
          <a:p>
            <a:pPr algn="ctr"/>
            <a:r>
              <a:rPr lang="en-US" sz="4400" b="1" dirty="0">
                <a:latin typeface="Calibri" panose="020F0502020204030204" pitchFamily="34" charset="0"/>
                <a:cs typeface="Calibri" panose="020F0502020204030204" pitchFamily="34" charset="0"/>
              </a:rPr>
              <a:t>GRIT – An Acronym</a:t>
            </a:r>
            <a:endParaRPr lang="en-ID" sz="6600" b="1"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F08755-07B9-E048-AAFF-7BBDFD34CE31}"/>
              </a:ext>
            </a:extLst>
          </p:cNvPr>
          <p:cNvSpPr>
            <a:spLocks noGrp="1"/>
          </p:cNvSpPr>
          <p:nvPr>
            <p:ph idx="1"/>
          </p:nvPr>
        </p:nvSpPr>
        <p:spPr>
          <a:xfrm>
            <a:off x="1763688" y="1707654"/>
            <a:ext cx="4104456" cy="2304256"/>
          </a:xfrm>
        </p:spPr>
        <p:txBody>
          <a:bodyPr>
            <a:normAutofit/>
          </a:bodyPr>
          <a:lstStyle/>
          <a:p>
            <a:pPr algn="ctr"/>
            <a:r>
              <a:rPr lang="en-US" dirty="0"/>
              <a:t>So, step back, reassess the situation and change your strategy whenever necessary to achieve long-term success.</a:t>
            </a:r>
            <a:r>
              <a:rPr lang="en-ID" dirty="0"/>
              <a:t> </a:t>
            </a:r>
          </a:p>
        </p:txBody>
      </p:sp>
    </p:spTree>
    <p:extLst>
      <p:ext uri="{BB962C8B-B14F-4D97-AF65-F5344CB8AC3E}">
        <p14:creationId xmlns:p14="http://schemas.microsoft.com/office/powerpoint/2010/main" val="241549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F08755-07B9-E048-AAFF-7BBDFD34CE31}"/>
              </a:ext>
            </a:extLst>
          </p:cNvPr>
          <p:cNvSpPr>
            <a:spLocks noGrp="1"/>
          </p:cNvSpPr>
          <p:nvPr>
            <p:ph idx="1"/>
          </p:nvPr>
        </p:nvSpPr>
        <p:spPr>
          <a:xfrm>
            <a:off x="899592" y="1131590"/>
            <a:ext cx="5760640" cy="2808312"/>
          </a:xfrm>
        </p:spPr>
        <p:txBody>
          <a:bodyPr>
            <a:normAutofit/>
          </a:bodyPr>
          <a:lstStyle/>
          <a:p>
            <a:pPr algn="ctr"/>
            <a:r>
              <a:rPr lang="en-US" dirty="0"/>
              <a:t>Ask if you can refine your goal to make it more true and compelling, and whether your current plan of action is truly the best possible way of getting there or whether there are improvements that can be made to your approach to help you achieve success more efficiently.</a:t>
            </a:r>
            <a:endParaRPr lang="en-ID" dirty="0"/>
          </a:p>
        </p:txBody>
      </p:sp>
    </p:spTree>
    <p:extLst>
      <p:ext uri="{BB962C8B-B14F-4D97-AF65-F5344CB8AC3E}">
        <p14:creationId xmlns:p14="http://schemas.microsoft.com/office/powerpoint/2010/main" val="2587402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22974-DCBF-0441-8409-510318AB50E5}"/>
              </a:ext>
            </a:extLst>
          </p:cNvPr>
          <p:cNvSpPr>
            <a:spLocks noGrp="1"/>
          </p:cNvSpPr>
          <p:nvPr>
            <p:ph type="title"/>
          </p:nvPr>
        </p:nvSpPr>
        <p:spPr>
          <a:xfrm>
            <a:off x="1148835" y="1347614"/>
            <a:ext cx="6447501" cy="602382"/>
          </a:xfrm>
        </p:spPr>
        <p:txBody>
          <a:bodyPr>
            <a:normAutofit/>
          </a:bodyPr>
          <a:lstStyle/>
          <a:p>
            <a:r>
              <a:rPr lang="en-GB" dirty="0"/>
              <a:t>T = Tenacity</a:t>
            </a:r>
            <a:endParaRPr lang="en-ID" dirty="0"/>
          </a:p>
        </p:txBody>
      </p:sp>
      <p:sp>
        <p:nvSpPr>
          <p:cNvPr id="3" name="Content Placeholder 2">
            <a:extLst>
              <a:ext uri="{FF2B5EF4-FFF2-40B4-BE49-F238E27FC236}">
                <a16:creationId xmlns:a16="http://schemas.microsoft.com/office/drawing/2014/main" id="{D24F929B-AAC0-2442-9D8F-2FD34352A893}"/>
              </a:ext>
            </a:extLst>
          </p:cNvPr>
          <p:cNvSpPr>
            <a:spLocks noGrp="1"/>
          </p:cNvSpPr>
          <p:nvPr>
            <p:ph idx="1"/>
          </p:nvPr>
        </p:nvSpPr>
        <p:spPr>
          <a:xfrm>
            <a:off x="1148835" y="1995686"/>
            <a:ext cx="3711197" cy="2088232"/>
          </a:xfrm>
        </p:spPr>
        <p:txBody>
          <a:bodyPr>
            <a:normAutofit/>
          </a:bodyPr>
          <a:lstStyle/>
          <a:p>
            <a:r>
              <a:rPr lang="en-US" dirty="0"/>
              <a:t>Most people think of unrelenting, persistent effort when they think of the term “grit”.</a:t>
            </a:r>
            <a:r>
              <a:rPr lang="en-ID" dirty="0"/>
              <a:t> </a:t>
            </a:r>
          </a:p>
        </p:txBody>
      </p:sp>
    </p:spTree>
    <p:extLst>
      <p:ext uri="{BB962C8B-B14F-4D97-AF65-F5344CB8AC3E}">
        <p14:creationId xmlns:p14="http://schemas.microsoft.com/office/powerpoint/2010/main" val="2218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18" presetClass="entr" presetSubtype="12" fill="hold" grpId="0" nodeType="with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strips(downLeft)">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F08755-07B9-E048-AAFF-7BBDFD34CE31}"/>
              </a:ext>
            </a:extLst>
          </p:cNvPr>
          <p:cNvSpPr>
            <a:spLocks noGrp="1"/>
          </p:cNvSpPr>
          <p:nvPr>
            <p:ph idx="1"/>
          </p:nvPr>
        </p:nvSpPr>
        <p:spPr>
          <a:xfrm>
            <a:off x="1475656" y="1494971"/>
            <a:ext cx="4680520" cy="1008112"/>
          </a:xfrm>
        </p:spPr>
        <p:txBody>
          <a:bodyPr>
            <a:normAutofit/>
          </a:bodyPr>
          <a:lstStyle/>
          <a:p>
            <a:pPr algn="ctr"/>
            <a:r>
              <a:rPr lang="en-US" dirty="0"/>
              <a:t>Yet, tenacity isn’t just about persistence and unrelenting effort.</a:t>
            </a:r>
            <a:r>
              <a:rPr lang="en-ID" dirty="0"/>
              <a:t> </a:t>
            </a:r>
          </a:p>
        </p:txBody>
      </p:sp>
      <p:pic>
        <p:nvPicPr>
          <p:cNvPr id="2" name="Picture 1">
            <a:extLst>
              <a:ext uri="{FF2B5EF4-FFF2-40B4-BE49-F238E27FC236}">
                <a16:creationId xmlns:a16="http://schemas.microsoft.com/office/drawing/2014/main" id="{721ABFA6-68BF-B741-8045-CA1B312E16C8}"/>
              </a:ext>
            </a:extLst>
          </p:cNvPr>
          <p:cNvPicPr>
            <a:picLocks noChangeAspect="1"/>
          </p:cNvPicPr>
          <p:nvPr/>
        </p:nvPicPr>
        <p:blipFill>
          <a:blip r:embed="rId2"/>
          <a:stretch>
            <a:fillRect/>
          </a:stretch>
        </p:blipFill>
        <p:spPr>
          <a:xfrm>
            <a:off x="2545916" y="2530078"/>
            <a:ext cx="2540000" cy="1193800"/>
          </a:xfrm>
          <a:prstGeom prst="rect">
            <a:avLst/>
          </a:prstGeom>
          <a:ln w="15875">
            <a:solidFill>
              <a:schemeClr val="tx1">
                <a:lumMod val="85000"/>
                <a:lumOff val="1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48478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F08755-07B9-E048-AAFF-7BBDFD34CE31}"/>
              </a:ext>
            </a:extLst>
          </p:cNvPr>
          <p:cNvSpPr>
            <a:spLocks noGrp="1"/>
          </p:cNvSpPr>
          <p:nvPr>
            <p:ph idx="1"/>
          </p:nvPr>
        </p:nvSpPr>
        <p:spPr>
          <a:xfrm>
            <a:off x="1547664" y="1563638"/>
            <a:ext cx="4248472" cy="2736304"/>
          </a:xfrm>
        </p:spPr>
        <p:txBody>
          <a:bodyPr>
            <a:normAutofit/>
          </a:bodyPr>
          <a:lstStyle/>
          <a:p>
            <a:pPr algn="ctr"/>
            <a:r>
              <a:rPr lang="en-US" dirty="0"/>
              <a:t>It’s about developing strategic tenacity rather than raw perseverance. How can you hone your efforts so that you enhance your progress? </a:t>
            </a:r>
            <a:endParaRPr lang="en-ID" dirty="0"/>
          </a:p>
        </p:txBody>
      </p:sp>
    </p:spTree>
    <p:extLst>
      <p:ext uri="{BB962C8B-B14F-4D97-AF65-F5344CB8AC3E}">
        <p14:creationId xmlns:p14="http://schemas.microsoft.com/office/powerpoint/2010/main" val="199937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F08755-07B9-E048-AAFF-7BBDFD34CE31}"/>
              </a:ext>
            </a:extLst>
          </p:cNvPr>
          <p:cNvSpPr>
            <a:spLocks noGrp="1"/>
          </p:cNvSpPr>
          <p:nvPr>
            <p:ph idx="1"/>
          </p:nvPr>
        </p:nvSpPr>
        <p:spPr>
          <a:xfrm>
            <a:off x="1619672" y="1563638"/>
            <a:ext cx="4104456" cy="2880320"/>
          </a:xfrm>
        </p:spPr>
        <p:txBody>
          <a:bodyPr>
            <a:normAutofit/>
          </a:bodyPr>
          <a:lstStyle/>
          <a:p>
            <a:pPr algn="ctr"/>
            <a:r>
              <a:rPr lang="en-US" dirty="0"/>
              <a:t>We’ve been talking about grit all through this video course, and about how it involves your ability to do what it takes to achieve success</a:t>
            </a:r>
            <a:r>
              <a:rPr lang="en-ID" dirty="0"/>
              <a:t> </a:t>
            </a:r>
          </a:p>
        </p:txBody>
      </p:sp>
    </p:spTree>
    <p:extLst>
      <p:ext uri="{BB962C8B-B14F-4D97-AF65-F5344CB8AC3E}">
        <p14:creationId xmlns:p14="http://schemas.microsoft.com/office/powerpoint/2010/main" val="28622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F08755-07B9-E048-AAFF-7BBDFD34CE31}"/>
              </a:ext>
            </a:extLst>
          </p:cNvPr>
          <p:cNvSpPr>
            <a:spLocks noGrp="1"/>
          </p:cNvSpPr>
          <p:nvPr>
            <p:ph idx="1"/>
          </p:nvPr>
        </p:nvSpPr>
        <p:spPr>
          <a:xfrm>
            <a:off x="1259632" y="1779662"/>
            <a:ext cx="4896544" cy="2880320"/>
          </a:xfrm>
        </p:spPr>
        <p:txBody>
          <a:bodyPr>
            <a:normAutofit/>
          </a:bodyPr>
          <a:lstStyle/>
          <a:p>
            <a:pPr algn="ctr"/>
            <a:r>
              <a:rPr lang="en-US" dirty="0"/>
              <a:t>However, there is a further upgrade to basic grit – GRIT is an acronym that encompasses the four key dimensions to maximizing your grit potential. </a:t>
            </a:r>
            <a:endParaRPr lang="en-ID" dirty="0"/>
          </a:p>
        </p:txBody>
      </p:sp>
    </p:spTree>
    <p:extLst>
      <p:ext uri="{BB962C8B-B14F-4D97-AF65-F5344CB8AC3E}">
        <p14:creationId xmlns:p14="http://schemas.microsoft.com/office/powerpoint/2010/main" val="1775865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22974-DCBF-0441-8409-510318AB50E5}"/>
              </a:ext>
            </a:extLst>
          </p:cNvPr>
          <p:cNvSpPr>
            <a:spLocks noGrp="1"/>
          </p:cNvSpPr>
          <p:nvPr>
            <p:ph type="title"/>
          </p:nvPr>
        </p:nvSpPr>
        <p:spPr>
          <a:xfrm>
            <a:off x="860803" y="720080"/>
            <a:ext cx="6447501" cy="602382"/>
          </a:xfrm>
        </p:spPr>
        <p:txBody>
          <a:bodyPr>
            <a:normAutofit/>
          </a:bodyPr>
          <a:lstStyle/>
          <a:p>
            <a:r>
              <a:rPr lang="en-GB" dirty="0"/>
              <a:t>G = Growth</a:t>
            </a:r>
            <a:endParaRPr lang="en-ID" dirty="0"/>
          </a:p>
        </p:txBody>
      </p:sp>
      <p:sp>
        <p:nvSpPr>
          <p:cNvPr id="3" name="Content Placeholder 2">
            <a:extLst>
              <a:ext uri="{FF2B5EF4-FFF2-40B4-BE49-F238E27FC236}">
                <a16:creationId xmlns:a16="http://schemas.microsoft.com/office/drawing/2014/main" id="{D24F929B-AAC0-2442-9D8F-2FD34352A893}"/>
              </a:ext>
            </a:extLst>
          </p:cNvPr>
          <p:cNvSpPr>
            <a:spLocks noGrp="1"/>
          </p:cNvSpPr>
          <p:nvPr>
            <p:ph idx="1"/>
          </p:nvPr>
        </p:nvSpPr>
        <p:spPr>
          <a:xfrm>
            <a:off x="860803" y="1368152"/>
            <a:ext cx="5007341" cy="936104"/>
          </a:xfrm>
        </p:spPr>
        <p:txBody>
          <a:bodyPr>
            <a:normAutofit/>
          </a:bodyPr>
          <a:lstStyle/>
          <a:p>
            <a:r>
              <a:rPr lang="en-US" dirty="0"/>
              <a:t>Most people think about growth in terms of mindset.</a:t>
            </a:r>
            <a:endParaRPr lang="en-ID" dirty="0"/>
          </a:p>
        </p:txBody>
      </p:sp>
      <p:pic>
        <p:nvPicPr>
          <p:cNvPr id="4" name="Picture 3">
            <a:extLst>
              <a:ext uri="{FF2B5EF4-FFF2-40B4-BE49-F238E27FC236}">
                <a16:creationId xmlns:a16="http://schemas.microsoft.com/office/drawing/2014/main" id="{531563BA-4F64-2549-897D-DB191541858A}"/>
              </a:ext>
            </a:extLst>
          </p:cNvPr>
          <p:cNvPicPr>
            <a:picLocks noChangeAspect="1"/>
          </p:cNvPicPr>
          <p:nvPr/>
        </p:nvPicPr>
        <p:blipFill>
          <a:blip r:embed="rId2"/>
          <a:stretch>
            <a:fillRect/>
          </a:stretch>
        </p:blipFill>
        <p:spPr>
          <a:xfrm>
            <a:off x="2483768" y="2448272"/>
            <a:ext cx="2372883" cy="1779662"/>
          </a:xfrm>
          <a:prstGeom prst="rect">
            <a:avLst/>
          </a:prstGeom>
          <a:ln w="15875">
            <a:solidFill>
              <a:schemeClr val="tx1">
                <a:lumMod val="85000"/>
                <a:lumOff val="1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31748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par>
                                <p:cTn id="13" presetID="18" presetClass="entr" presetSubtype="12" fill="hold" grpId="0" nodeType="withEffect">
                                  <p:stCondLst>
                                    <p:cond delay="100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strips(downLeft)">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F08755-07B9-E048-AAFF-7BBDFD34CE31}"/>
              </a:ext>
            </a:extLst>
          </p:cNvPr>
          <p:cNvSpPr>
            <a:spLocks noGrp="1"/>
          </p:cNvSpPr>
          <p:nvPr>
            <p:ph idx="1"/>
          </p:nvPr>
        </p:nvSpPr>
        <p:spPr>
          <a:xfrm>
            <a:off x="1475656" y="1419622"/>
            <a:ext cx="4536504" cy="2448272"/>
          </a:xfrm>
        </p:spPr>
        <p:txBody>
          <a:bodyPr>
            <a:normAutofit/>
          </a:bodyPr>
          <a:lstStyle/>
          <a:p>
            <a:pPr algn="ctr"/>
            <a:r>
              <a:rPr lang="en-US" dirty="0"/>
              <a:t> However, when considering GRIT, it has been shown that growth isn’t just a mindset, but it’s also your ability to rise above the situation in which you find yourself. </a:t>
            </a:r>
            <a:endParaRPr lang="en-ID" dirty="0"/>
          </a:p>
        </p:txBody>
      </p:sp>
    </p:spTree>
    <p:extLst>
      <p:ext uri="{BB962C8B-B14F-4D97-AF65-F5344CB8AC3E}">
        <p14:creationId xmlns:p14="http://schemas.microsoft.com/office/powerpoint/2010/main" val="1541839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22974-DCBF-0441-8409-510318AB50E5}"/>
              </a:ext>
            </a:extLst>
          </p:cNvPr>
          <p:cNvSpPr>
            <a:spLocks noGrp="1"/>
          </p:cNvSpPr>
          <p:nvPr>
            <p:ph type="title"/>
          </p:nvPr>
        </p:nvSpPr>
        <p:spPr>
          <a:xfrm>
            <a:off x="932811" y="1275606"/>
            <a:ext cx="6447501" cy="602382"/>
          </a:xfrm>
        </p:spPr>
        <p:txBody>
          <a:bodyPr>
            <a:normAutofit/>
          </a:bodyPr>
          <a:lstStyle/>
          <a:p>
            <a:r>
              <a:rPr lang="en-GB" dirty="0"/>
              <a:t>R = Resilience</a:t>
            </a:r>
            <a:endParaRPr lang="en-ID" dirty="0"/>
          </a:p>
        </p:txBody>
      </p:sp>
      <p:sp>
        <p:nvSpPr>
          <p:cNvPr id="3" name="Content Placeholder 2">
            <a:extLst>
              <a:ext uri="{FF2B5EF4-FFF2-40B4-BE49-F238E27FC236}">
                <a16:creationId xmlns:a16="http://schemas.microsoft.com/office/drawing/2014/main" id="{D24F929B-AAC0-2442-9D8F-2FD34352A893}"/>
              </a:ext>
            </a:extLst>
          </p:cNvPr>
          <p:cNvSpPr>
            <a:spLocks noGrp="1"/>
          </p:cNvSpPr>
          <p:nvPr>
            <p:ph idx="1"/>
          </p:nvPr>
        </p:nvSpPr>
        <p:spPr>
          <a:xfrm>
            <a:off x="932811" y="1923678"/>
            <a:ext cx="3783205" cy="2088232"/>
          </a:xfrm>
        </p:spPr>
        <p:txBody>
          <a:bodyPr>
            <a:normAutofit/>
          </a:bodyPr>
          <a:lstStyle/>
          <a:p>
            <a:r>
              <a:rPr lang="en-US" dirty="0"/>
              <a:t>When it comes to GRIT, being resilient isn’t just about bouncing back from failure or obstacles.</a:t>
            </a:r>
            <a:r>
              <a:rPr lang="en-ID" dirty="0"/>
              <a:t> </a:t>
            </a:r>
          </a:p>
        </p:txBody>
      </p:sp>
    </p:spTree>
    <p:extLst>
      <p:ext uri="{BB962C8B-B14F-4D97-AF65-F5344CB8AC3E}">
        <p14:creationId xmlns:p14="http://schemas.microsoft.com/office/powerpoint/2010/main" val="135982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5" presetClass="entr" presetSubtype="10" fill="hold" grpId="0" nodeType="with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heckerboard(across)">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F08755-07B9-E048-AAFF-7BBDFD34CE31}"/>
              </a:ext>
            </a:extLst>
          </p:cNvPr>
          <p:cNvSpPr>
            <a:spLocks noGrp="1"/>
          </p:cNvSpPr>
          <p:nvPr>
            <p:ph idx="1"/>
          </p:nvPr>
        </p:nvSpPr>
        <p:spPr>
          <a:xfrm>
            <a:off x="1331640" y="1707654"/>
            <a:ext cx="4536504" cy="2376264"/>
          </a:xfrm>
        </p:spPr>
        <p:txBody>
          <a:bodyPr>
            <a:normAutofit/>
          </a:bodyPr>
          <a:lstStyle/>
          <a:p>
            <a:pPr algn="ctr"/>
            <a:r>
              <a:rPr lang="en-US" dirty="0"/>
              <a:t>The aim of the quest is to be able to respond in the best possible way to anything that may occur right at the moment that it strikes.</a:t>
            </a:r>
            <a:r>
              <a:rPr lang="en-ID" dirty="0"/>
              <a:t> </a:t>
            </a:r>
          </a:p>
        </p:txBody>
      </p:sp>
    </p:spTree>
    <p:extLst>
      <p:ext uri="{BB962C8B-B14F-4D97-AF65-F5344CB8AC3E}">
        <p14:creationId xmlns:p14="http://schemas.microsoft.com/office/powerpoint/2010/main" val="72443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22974-DCBF-0441-8409-510318AB50E5}"/>
              </a:ext>
            </a:extLst>
          </p:cNvPr>
          <p:cNvSpPr>
            <a:spLocks noGrp="1"/>
          </p:cNvSpPr>
          <p:nvPr>
            <p:ph type="title"/>
          </p:nvPr>
        </p:nvSpPr>
        <p:spPr>
          <a:xfrm>
            <a:off x="860803" y="1131590"/>
            <a:ext cx="6447501" cy="602382"/>
          </a:xfrm>
        </p:spPr>
        <p:txBody>
          <a:bodyPr>
            <a:normAutofit/>
          </a:bodyPr>
          <a:lstStyle/>
          <a:p>
            <a:r>
              <a:rPr lang="en-GB" dirty="0"/>
              <a:t>I = Instinct</a:t>
            </a:r>
            <a:endParaRPr lang="en-ID" dirty="0"/>
          </a:p>
        </p:txBody>
      </p:sp>
      <p:sp>
        <p:nvSpPr>
          <p:cNvPr id="3" name="Content Placeholder 2">
            <a:extLst>
              <a:ext uri="{FF2B5EF4-FFF2-40B4-BE49-F238E27FC236}">
                <a16:creationId xmlns:a16="http://schemas.microsoft.com/office/drawing/2014/main" id="{D24F929B-AAC0-2442-9D8F-2FD34352A893}"/>
              </a:ext>
            </a:extLst>
          </p:cNvPr>
          <p:cNvSpPr>
            <a:spLocks noGrp="1"/>
          </p:cNvSpPr>
          <p:nvPr>
            <p:ph idx="1"/>
          </p:nvPr>
        </p:nvSpPr>
        <p:spPr>
          <a:xfrm>
            <a:off x="860803" y="1733972"/>
            <a:ext cx="4287261" cy="2709986"/>
          </a:xfrm>
        </p:spPr>
        <p:txBody>
          <a:bodyPr>
            <a:normAutofit/>
          </a:bodyPr>
          <a:lstStyle/>
          <a:p>
            <a:r>
              <a:rPr lang="en-US" dirty="0"/>
              <a:t>Everyone knows somebody who pursues the wrong dreams and goals consistently or who goes about pursuing them in the wrong way. </a:t>
            </a:r>
            <a:endParaRPr lang="en-ID" dirty="0"/>
          </a:p>
        </p:txBody>
      </p:sp>
    </p:spTree>
    <p:extLst>
      <p:ext uri="{BB962C8B-B14F-4D97-AF65-F5344CB8AC3E}">
        <p14:creationId xmlns:p14="http://schemas.microsoft.com/office/powerpoint/2010/main" val="3110447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14" presetClass="entr" presetSubtype="10" fill="hold" grpId="0" nodeType="with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F08755-07B9-E048-AAFF-7BBDFD34CE31}"/>
              </a:ext>
            </a:extLst>
          </p:cNvPr>
          <p:cNvSpPr>
            <a:spLocks noGrp="1"/>
          </p:cNvSpPr>
          <p:nvPr>
            <p:ph idx="1"/>
          </p:nvPr>
        </p:nvSpPr>
        <p:spPr>
          <a:xfrm>
            <a:off x="1187624" y="1131590"/>
            <a:ext cx="5184576" cy="1368152"/>
          </a:xfrm>
        </p:spPr>
        <p:txBody>
          <a:bodyPr>
            <a:normAutofit/>
          </a:bodyPr>
          <a:lstStyle/>
          <a:p>
            <a:pPr algn="ctr"/>
            <a:r>
              <a:rPr lang="en-US" dirty="0"/>
              <a:t>Your instincts are therefore important when it comes to pursuing the correct goals in the right way. </a:t>
            </a:r>
            <a:endParaRPr lang="en-ID" dirty="0"/>
          </a:p>
        </p:txBody>
      </p:sp>
      <p:pic>
        <p:nvPicPr>
          <p:cNvPr id="2" name="Picture 1">
            <a:extLst>
              <a:ext uri="{FF2B5EF4-FFF2-40B4-BE49-F238E27FC236}">
                <a16:creationId xmlns:a16="http://schemas.microsoft.com/office/drawing/2014/main" id="{6DAE8D19-6AC0-F045-BEC8-FE7D74194C47}"/>
              </a:ext>
            </a:extLst>
          </p:cNvPr>
          <p:cNvPicPr>
            <a:picLocks noChangeAspect="1"/>
          </p:cNvPicPr>
          <p:nvPr/>
        </p:nvPicPr>
        <p:blipFill>
          <a:blip r:embed="rId2"/>
          <a:stretch>
            <a:fillRect/>
          </a:stretch>
        </p:blipFill>
        <p:spPr>
          <a:xfrm>
            <a:off x="2483768" y="2643758"/>
            <a:ext cx="2599489" cy="1368152"/>
          </a:xfrm>
          <a:prstGeom prst="rect">
            <a:avLst/>
          </a:prstGeom>
          <a:ln w="15875">
            <a:solidFill>
              <a:schemeClr val="tx1">
                <a:lumMod val="85000"/>
                <a:lumOff val="1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69466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Facet">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1178</TotalTime>
  <Words>322</Words>
  <Application>Microsoft Macintosh PowerPoint</Application>
  <PresentationFormat>On-screen Show (16:9)</PresentationFormat>
  <Paragraphs>19</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Trebuchet MS</vt:lpstr>
      <vt:lpstr>Wingdings 3</vt:lpstr>
      <vt:lpstr>Facet</vt:lpstr>
      <vt:lpstr>PowerPoint Presentation</vt:lpstr>
      <vt:lpstr>PowerPoint Presentation</vt:lpstr>
      <vt:lpstr>PowerPoint Presentation</vt:lpstr>
      <vt:lpstr>G = Growth</vt:lpstr>
      <vt:lpstr>PowerPoint Presentation</vt:lpstr>
      <vt:lpstr>R = Resilience</vt:lpstr>
      <vt:lpstr>PowerPoint Presentation</vt:lpstr>
      <vt:lpstr>I = Instinct</vt:lpstr>
      <vt:lpstr>PowerPoint Presentation</vt:lpstr>
      <vt:lpstr>PowerPoint Presentation</vt:lpstr>
      <vt:lpstr>PowerPoint Presentation</vt:lpstr>
      <vt:lpstr>T = Tenacity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90</cp:revision>
  <dcterms:created xsi:type="dcterms:W3CDTF">2018-10-15T07:11:14Z</dcterms:created>
  <dcterms:modified xsi:type="dcterms:W3CDTF">2020-07-24T09:50:59Z</dcterms:modified>
</cp:coreProperties>
</file>