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4" r:id="rId1"/>
  </p:sldMasterIdLst>
  <p:notesMasterIdLst>
    <p:notesMasterId r:id="rId19"/>
  </p:notesMasterIdLst>
  <p:sldIdLst>
    <p:sldId id="257" r:id="rId2"/>
    <p:sldId id="289" r:id="rId3"/>
    <p:sldId id="299" r:id="rId4"/>
    <p:sldId id="261" r:id="rId5"/>
    <p:sldId id="288" r:id="rId6"/>
    <p:sldId id="300" r:id="rId7"/>
    <p:sldId id="291" r:id="rId8"/>
    <p:sldId id="292" r:id="rId9"/>
    <p:sldId id="293" r:id="rId10"/>
    <p:sldId id="294" r:id="rId11"/>
    <p:sldId id="295" r:id="rId12"/>
    <p:sldId id="296" r:id="rId13"/>
    <p:sldId id="303" r:id="rId14"/>
    <p:sldId id="301" r:id="rId15"/>
    <p:sldId id="297" r:id="rId16"/>
    <p:sldId id="298" r:id="rId17"/>
    <p:sldId id="302" r:id="rId1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9E5"/>
    <a:srgbClr val="FFEC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125"/>
    <p:restoredTop sz="94650"/>
  </p:normalViewPr>
  <p:slideViewPr>
    <p:cSldViewPr>
      <p:cViewPr varScale="1">
        <p:scale>
          <a:sx n="118" d="100"/>
          <a:sy n="118" d="100"/>
        </p:scale>
        <p:origin x="208" y="1112"/>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1461"/>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8BA754-79BD-4972-839A-D62EA2C7C3EA}" type="datetimeFigureOut">
              <a:rPr lang="en-US" smtClean="0"/>
              <a:pPr/>
              <a:t>7/24/20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9BBF2C-A7F8-4A46-8FD9-0FE6834BDEB8}" type="slidenum">
              <a:rPr lang="en-US" smtClean="0"/>
              <a:pPr/>
              <a:t>‹#›</a:t>
            </a:fld>
            <a:endParaRPr lang="en-US"/>
          </a:p>
        </p:txBody>
      </p:sp>
    </p:spTree>
    <p:extLst>
      <p:ext uri="{BB962C8B-B14F-4D97-AF65-F5344CB8AC3E}">
        <p14:creationId xmlns:p14="http://schemas.microsoft.com/office/powerpoint/2010/main" val="220163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C59BBF2C-A7F8-4A46-8FD9-0FE6834BDEB8}" type="slidenum">
              <a:rPr lang="en-US" smtClean="0"/>
              <a:pPr/>
              <a:t>1</a:t>
            </a:fld>
            <a:endParaRPr lang="en-US"/>
          </a:p>
        </p:txBody>
      </p:sp>
    </p:spTree>
    <p:extLst>
      <p:ext uri="{BB962C8B-B14F-4D97-AF65-F5344CB8AC3E}">
        <p14:creationId xmlns:p14="http://schemas.microsoft.com/office/powerpoint/2010/main" val="3078734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6350"/>
            <a:ext cx="9144000" cy="5149850"/>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D8241E9-601D-4A27-BF72-C7763949FF5A}" type="datetimeFigureOut">
              <a:rPr lang="en-US" smtClean="0"/>
              <a:pPr/>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1106322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8241E9-601D-4A27-BF72-C7763949FF5A}" type="datetimeFigureOut">
              <a:rPr lang="en-US" smtClean="0"/>
              <a:pPr/>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3835582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8241E9-601D-4A27-BF72-C7763949FF5A}" type="datetimeFigureOut">
              <a:rPr lang="en-US" smtClean="0"/>
              <a:pPr/>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66500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8241E9-601D-4A27-BF72-C7763949FF5A}" type="datetimeFigureOut">
              <a:rPr lang="en-US" smtClean="0"/>
              <a:pPr/>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3348389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8241E9-601D-4A27-BF72-C7763949FF5A}" type="datetimeFigureOut">
              <a:rPr lang="en-US" smtClean="0"/>
              <a:pPr/>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9139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8241E9-601D-4A27-BF72-C7763949FF5A}" type="datetimeFigureOut">
              <a:rPr lang="en-US" smtClean="0"/>
              <a:pPr/>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29845215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8241E9-601D-4A27-BF72-C7763949FF5A}" type="datetimeFigureOut">
              <a:rPr lang="en-US" smtClean="0"/>
              <a:pPr/>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42709509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8241E9-601D-4A27-BF72-C7763949FF5A}" type="datetimeFigureOut">
              <a:rPr lang="en-US" smtClean="0"/>
              <a:pPr/>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3177996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D8241E9-601D-4A27-BF72-C7763949FF5A}" type="datetimeFigureOut">
              <a:rPr lang="en-US" smtClean="0"/>
              <a:pPr/>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1314315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8241E9-601D-4A27-BF72-C7763949FF5A}" type="datetimeFigureOut">
              <a:rPr lang="en-US" smtClean="0"/>
              <a:pPr/>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2727158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D8241E9-601D-4A27-BF72-C7763949FF5A}" type="datetimeFigureOut">
              <a:rPr lang="en-US" smtClean="0"/>
              <a:pPr/>
              <a:t>7/24/20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3613068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D8241E9-601D-4A27-BF72-C7763949FF5A}" type="datetimeFigureOut">
              <a:rPr lang="en-US" smtClean="0"/>
              <a:pPr/>
              <a:t>7/24/20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832956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D8241E9-601D-4A27-BF72-C7763949FF5A}" type="datetimeFigureOut">
              <a:rPr lang="en-US" smtClean="0"/>
              <a:pPr/>
              <a:t>7/24/20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2745068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8241E9-601D-4A27-BF72-C7763949FF5A}" type="datetimeFigureOut">
              <a:rPr lang="en-US" smtClean="0"/>
              <a:pPr/>
              <a:t>7/24/20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1309114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3570346" y="386193"/>
            <a:ext cx="3385156" cy="41448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D8241E9-601D-4A27-BF72-C7763949FF5A}" type="datetimeFigureOut">
              <a:rPr lang="en-US" smtClean="0"/>
              <a:pPr/>
              <a:t>7/24/20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781586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86AFA4-EB3C-4B7D-993E-220BD55D95C0}" type="slidenum">
              <a:rPr lang="en-US" smtClean="0"/>
              <a:pPr/>
              <a:t>‹#›</a:t>
            </a:fld>
            <a:endParaRPr lang="en-US"/>
          </a:p>
        </p:txBody>
      </p:sp>
      <p:sp>
        <p:nvSpPr>
          <p:cNvPr id="5" name="Date Placeholder 4"/>
          <p:cNvSpPr>
            <a:spLocks noGrp="1"/>
          </p:cNvSpPr>
          <p:nvPr>
            <p:ph type="dt" sz="half" idx="10"/>
          </p:nvPr>
        </p:nvSpPr>
        <p:spPr/>
        <p:txBody>
          <a:bodyPr/>
          <a:lstStyle/>
          <a:p>
            <a:fld id="{4D8241E9-601D-4A27-BF72-C7763949FF5A}" type="datetimeFigureOut">
              <a:rPr lang="en-US" smtClean="0"/>
              <a:pPr/>
              <a:t>7/24/20</a:t>
            </a:fld>
            <a:endParaRPr lang="en-US"/>
          </a:p>
        </p:txBody>
      </p:sp>
    </p:spTree>
    <p:extLst>
      <p:ext uri="{BB962C8B-B14F-4D97-AF65-F5344CB8AC3E}">
        <p14:creationId xmlns:p14="http://schemas.microsoft.com/office/powerpoint/2010/main" val="3790099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403850" y="4531022"/>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4D8241E9-601D-4A27-BF72-C7763949FF5A}" type="datetimeFigureOut">
              <a:rPr lang="en-US" smtClean="0"/>
              <a:pPr/>
              <a:t>7/24/20</a:t>
            </a:fld>
            <a:endParaRPr lang="en-US"/>
          </a:p>
        </p:txBody>
      </p:sp>
      <p:sp>
        <p:nvSpPr>
          <p:cNvPr id="5" name="Footer Placeholder 4"/>
          <p:cNvSpPr>
            <a:spLocks noGrp="1"/>
          </p:cNvSpPr>
          <p:nvPr>
            <p:ph type="ftr" sz="quarter" idx="3"/>
          </p:nvPr>
        </p:nvSpPr>
        <p:spPr>
          <a:xfrm>
            <a:off x="508001" y="4531022"/>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2998" y="4531022"/>
            <a:ext cx="512504" cy="273844"/>
          </a:xfrm>
          <a:prstGeom prst="rect">
            <a:avLst/>
          </a:prstGeom>
        </p:spPr>
        <p:txBody>
          <a:bodyPr vert="horz" lIns="91440" tIns="45720" rIns="91440" bIns="45720" rtlCol="0" anchor="ctr"/>
          <a:lstStyle>
            <a:lvl1pPr algn="r">
              <a:defRPr sz="675">
                <a:solidFill>
                  <a:schemeClr val="accent1"/>
                </a:solidFill>
              </a:defRPr>
            </a:lvl1pPr>
          </a:lstStyle>
          <a:p>
            <a:fld id="{4586AFA4-EB3C-4B7D-993E-220BD55D95C0}" type="slidenum">
              <a:rPr lang="en-US" smtClean="0"/>
              <a:pPr/>
              <a:t>‹#›</a:t>
            </a:fld>
            <a:endParaRPr lang="en-US"/>
          </a:p>
        </p:txBody>
      </p:sp>
    </p:spTree>
    <p:extLst>
      <p:ext uri="{BB962C8B-B14F-4D97-AF65-F5344CB8AC3E}">
        <p14:creationId xmlns:p14="http://schemas.microsoft.com/office/powerpoint/2010/main" val="1694041908"/>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 id="2147483890" r:id="rId16"/>
  </p:sldLayoutIdLst>
  <p:txStyles>
    <p:titleStyle>
      <a:lvl1pPr algn="l" defTabSz="342900" rtl="0" eaLnBrk="1" latinLnBrk="0" hangingPunct="1">
        <a:spcBef>
          <a:spcPct val="0"/>
        </a:spcBef>
        <a:buNone/>
        <a:defRPr sz="2600" kern="1200">
          <a:solidFill>
            <a:schemeClr val="accent1"/>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 t="4799" r="35" b="7623"/>
          <a:stretch/>
        </p:blipFill>
        <p:spPr>
          <a:xfrm>
            <a:off x="-14418" y="-92546"/>
            <a:ext cx="9194930" cy="5256685"/>
          </a:xfrm>
          <a:prstGeom prst="rect">
            <a:avLst/>
          </a:prstGeom>
        </p:spPr>
      </p:pic>
      <p:sp>
        <p:nvSpPr>
          <p:cNvPr id="10" name="Rectangle 9">
            <a:extLst>
              <a:ext uri="{FF2B5EF4-FFF2-40B4-BE49-F238E27FC236}">
                <a16:creationId xmlns:a16="http://schemas.microsoft.com/office/drawing/2014/main" id="{E9C44ADE-5969-E345-9A29-D3F18514F321}"/>
              </a:ext>
            </a:extLst>
          </p:cNvPr>
          <p:cNvSpPr/>
          <p:nvPr/>
        </p:nvSpPr>
        <p:spPr>
          <a:xfrm>
            <a:off x="5334000" y="2343150"/>
            <a:ext cx="3581400" cy="2514600"/>
          </a:xfrm>
          <a:prstGeom prst="rect">
            <a:avLst/>
          </a:pr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985AB16-A654-B842-91B1-87A656B0390F}"/>
              </a:ext>
            </a:extLst>
          </p:cNvPr>
          <p:cNvSpPr/>
          <p:nvPr/>
        </p:nvSpPr>
        <p:spPr>
          <a:xfrm>
            <a:off x="5410200" y="2419350"/>
            <a:ext cx="3429000" cy="2362200"/>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 name="TextBox 11">
            <a:extLst>
              <a:ext uri="{FF2B5EF4-FFF2-40B4-BE49-F238E27FC236}">
                <a16:creationId xmlns:a16="http://schemas.microsoft.com/office/drawing/2014/main" id="{3086809A-4301-AD41-933D-AE418453FFDA}"/>
              </a:ext>
            </a:extLst>
          </p:cNvPr>
          <p:cNvSpPr txBox="1"/>
          <p:nvPr/>
        </p:nvSpPr>
        <p:spPr>
          <a:xfrm>
            <a:off x="5486400" y="2630954"/>
            <a:ext cx="3276600" cy="1938992"/>
          </a:xfrm>
          <a:prstGeom prst="rect">
            <a:avLst/>
          </a:prstGeom>
          <a:noFill/>
        </p:spPr>
        <p:txBody>
          <a:bodyPr wrap="square" rtlCol="0">
            <a:spAutoFit/>
          </a:bodyPr>
          <a:lstStyle/>
          <a:p>
            <a:pPr algn="ctr"/>
            <a:r>
              <a:rPr lang="en-GB" sz="4000" b="1" dirty="0">
                <a:latin typeface="Calibri" panose="020F0502020204030204" pitchFamily="34" charset="0"/>
                <a:cs typeface="Calibri" panose="020F0502020204030204" pitchFamily="34" charset="0"/>
              </a:rPr>
              <a:t>Cultivating Grit In Practice</a:t>
            </a:r>
            <a:endParaRPr lang="en-ID" sz="4000" b="1"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187624" y="1635646"/>
            <a:ext cx="4968552" cy="2448272"/>
          </a:xfrm>
        </p:spPr>
        <p:txBody>
          <a:bodyPr>
            <a:normAutofit/>
          </a:bodyPr>
          <a:lstStyle/>
          <a:p>
            <a:pPr algn="ctr"/>
            <a:r>
              <a:rPr lang="en-US" dirty="0"/>
              <a:t>You’ll carry on turning up day after day, putting in the extra work that it takes to succeed, and learn that your success will never be created through the opinions of others.</a:t>
            </a:r>
            <a:r>
              <a:rPr lang="en-ID" dirty="0"/>
              <a:t> </a:t>
            </a:r>
          </a:p>
        </p:txBody>
      </p:sp>
    </p:spTree>
    <p:extLst>
      <p:ext uri="{BB962C8B-B14F-4D97-AF65-F5344CB8AC3E}">
        <p14:creationId xmlns:p14="http://schemas.microsoft.com/office/powerpoint/2010/main" val="400656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22974-DCBF-0441-8409-510318AB50E5}"/>
              </a:ext>
            </a:extLst>
          </p:cNvPr>
          <p:cNvSpPr>
            <a:spLocks noGrp="1"/>
          </p:cNvSpPr>
          <p:nvPr>
            <p:ph type="title"/>
          </p:nvPr>
        </p:nvSpPr>
        <p:spPr>
          <a:xfrm>
            <a:off x="860803" y="1563638"/>
            <a:ext cx="6447501" cy="602382"/>
          </a:xfrm>
        </p:spPr>
        <p:txBody>
          <a:bodyPr>
            <a:normAutofit/>
          </a:bodyPr>
          <a:lstStyle/>
          <a:p>
            <a:r>
              <a:rPr lang="en-GB" dirty="0"/>
              <a:t>Embracing The Fear</a:t>
            </a:r>
            <a:endParaRPr lang="en-ID" dirty="0"/>
          </a:p>
        </p:txBody>
      </p:sp>
      <p:sp>
        <p:nvSpPr>
          <p:cNvPr id="3" name="Content Placeholder 2">
            <a:extLst>
              <a:ext uri="{FF2B5EF4-FFF2-40B4-BE49-F238E27FC236}">
                <a16:creationId xmlns:a16="http://schemas.microsoft.com/office/drawing/2014/main" id="{D24F929B-AAC0-2442-9D8F-2FD34352A893}"/>
              </a:ext>
            </a:extLst>
          </p:cNvPr>
          <p:cNvSpPr>
            <a:spLocks noGrp="1"/>
          </p:cNvSpPr>
          <p:nvPr>
            <p:ph idx="1"/>
          </p:nvPr>
        </p:nvSpPr>
        <p:spPr>
          <a:xfrm>
            <a:off x="860803" y="2211710"/>
            <a:ext cx="4791317" cy="2088232"/>
          </a:xfrm>
        </p:spPr>
        <p:txBody>
          <a:bodyPr>
            <a:normAutofit/>
          </a:bodyPr>
          <a:lstStyle/>
          <a:p>
            <a:r>
              <a:rPr lang="en-US" dirty="0"/>
              <a:t>A major component of having grit is being aware that failure is inevitable at some point on the way. </a:t>
            </a:r>
            <a:endParaRPr lang="en-ID" dirty="0"/>
          </a:p>
        </p:txBody>
      </p:sp>
    </p:spTree>
    <p:extLst>
      <p:ext uri="{BB962C8B-B14F-4D97-AF65-F5344CB8AC3E}">
        <p14:creationId xmlns:p14="http://schemas.microsoft.com/office/powerpoint/2010/main" val="307018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9" presetClass="entr" presetSubtype="0" fill="hold" grpId="0" nodeType="with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763688" y="843558"/>
            <a:ext cx="3960440" cy="1368152"/>
          </a:xfrm>
        </p:spPr>
        <p:txBody>
          <a:bodyPr>
            <a:normAutofit/>
          </a:bodyPr>
          <a:lstStyle/>
          <a:p>
            <a:pPr algn="ctr"/>
            <a:r>
              <a:rPr lang="en-US" dirty="0"/>
              <a:t>However, you mustn’t allow that failure to stop you or define you. It isn’t an enemy. </a:t>
            </a:r>
            <a:endParaRPr lang="en-ID" dirty="0"/>
          </a:p>
        </p:txBody>
      </p:sp>
      <p:pic>
        <p:nvPicPr>
          <p:cNvPr id="2" name="Picture 1">
            <a:extLst>
              <a:ext uri="{FF2B5EF4-FFF2-40B4-BE49-F238E27FC236}">
                <a16:creationId xmlns:a16="http://schemas.microsoft.com/office/drawing/2014/main" id="{13F39FD2-3880-7841-A2A5-4CBCCA3A6C3F}"/>
              </a:ext>
            </a:extLst>
          </p:cNvPr>
          <p:cNvPicPr>
            <a:picLocks noChangeAspect="1"/>
          </p:cNvPicPr>
          <p:nvPr/>
        </p:nvPicPr>
        <p:blipFill>
          <a:blip r:embed="rId2"/>
          <a:stretch>
            <a:fillRect/>
          </a:stretch>
        </p:blipFill>
        <p:spPr>
          <a:xfrm>
            <a:off x="2458459" y="2355726"/>
            <a:ext cx="2570897" cy="1923678"/>
          </a:xfrm>
          <a:prstGeom prst="rect">
            <a:avLst/>
          </a:prstGeom>
          <a:ln w="15875">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8891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475656" y="1275606"/>
            <a:ext cx="4536504" cy="1152128"/>
          </a:xfrm>
        </p:spPr>
        <p:txBody>
          <a:bodyPr>
            <a:normAutofit/>
          </a:bodyPr>
          <a:lstStyle/>
          <a:p>
            <a:pPr algn="ctr"/>
            <a:r>
              <a:rPr lang="en-US" dirty="0"/>
              <a:t>Rather, it’s a growth partner that refines you not defines you. </a:t>
            </a:r>
            <a:endParaRPr lang="en-ID" dirty="0"/>
          </a:p>
        </p:txBody>
      </p:sp>
      <p:pic>
        <p:nvPicPr>
          <p:cNvPr id="2" name="Picture 1">
            <a:extLst>
              <a:ext uri="{FF2B5EF4-FFF2-40B4-BE49-F238E27FC236}">
                <a16:creationId xmlns:a16="http://schemas.microsoft.com/office/drawing/2014/main" id="{97F2168C-390B-8744-8CB6-37515528F9B5}"/>
              </a:ext>
            </a:extLst>
          </p:cNvPr>
          <p:cNvPicPr>
            <a:picLocks noChangeAspect="1"/>
          </p:cNvPicPr>
          <p:nvPr/>
        </p:nvPicPr>
        <p:blipFill>
          <a:blip r:embed="rId2"/>
          <a:stretch>
            <a:fillRect/>
          </a:stretch>
        </p:blipFill>
        <p:spPr>
          <a:xfrm>
            <a:off x="2466020" y="2417779"/>
            <a:ext cx="2555776" cy="1437624"/>
          </a:xfrm>
          <a:prstGeom prst="rect">
            <a:avLst/>
          </a:prstGeom>
          <a:ln>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8150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331640" y="1851670"/>
            <a:ext cx="4752528" cy="2448272"/>
          </a:xfrm>
        </p:spPr>
        <p:txBody>
          <a:bodyPr>
            <a:normAutofit/>
          </a:bodyPr>
          <a:lstStyle/>
          <a:p>
            <a:pPr algn="ctr"/>
            <a:r>
              <a:rPr lang="en-US" dirty="0"/>
              <a:t>Grit means failing yet moving forward. Failure is an event and not a definition, so leave the past in the past and move onwards.</a:t>
            </a:r>
            <a:r>
              <a:rPr lang="en-ID" dirty="0"/>
              <a:t> </a:t>
            </a:r>
          </a:p>
        </p:txBody>
      </p:sp>
    </p:spTree>
    <p:extLst>
      <p:ext uri="{BB962C8B-B14F-4D97-AF65-F5344CB8AC3E}">
        <p14:creationId xmlns:p14="http://schemas.microsoft.com/office/powerpoint/2010/main" val="39880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22974-DCBF-0441-8409-510318AB50E5}"/>
              </a:ext>
            </a:extLst>
          </p:cNvPr>
          <p:cNvSpPr>
            <a:spLocks noGrp="1"/>
          </p:cNvSpPr>
          <p:nvPr>
            <p:ph type="title"/>
          </p:nvPr>
        </p:nvSpPr>
        <p:spPr>
          <a:xfrm>
            <a:off x="860803" y="1563638"/>
            <a:ext cx="6447501" cy="602382"/>
          </a:xfrm>
        </p:spPr>
        <p:txBody>
          <a:bodyPr>
            <a:normAutofit/>
          </a:bodyPr>
          <a:lstStyle/>
          <a:p>
            <a:r>
              <a:rPr lang="en-GB" dirty="0"/>
              <a:t>Ignoring The Critics</a:t>
            </a:r>
            <a:endParaRPr lang="en-ID" dirty="0"/>
          </a:p>
        </p:txBody>
      </p:sp>
      <p:sp>
        <p:nvSpPr>
          <p:cNvPr id="3" name="Content Placeholder 2">
            <a:extLst>
              <a:ext uri="{FF2B5EF4-FFF2-40B4-BE49-F238E27FC236}">
                <a16:creationId xmlns:a16="http://schemas.microsoft.com/office/drawing/2014/main" id="{D24F929B-AAC0-2442-9D8F-2FD34352A893}"/>
              </a:ext>
            </a:extLst>
          </p:cNvPr>
          <p:cNvSpPr>
            <a:spLocks noGrp="1"/>
          </p:cNvSpPr>
          <p:nvPr>
            <p:ph idx="1"/>
          </p:nvPr>
        </p:nvSpPr>
        <p:spPr>
          <a:xfrm>
            <a:off x="860803" y="2211710"/>
            <a:ext cx="4503285" cy="2088232"/>
          </a:xfrm>
        </p:spPr>
        <p:txBody>
          <a:bodyPr>
            <a:normAutofit/>
          </a:bodyPr>
          <a:lstStyle/>
          <a:p>
            <a:r>
              <a:rPr lang="en-US" dirty="0"/>
              <a:t>You shouldn’t want recognition for what you do, you should want to succeed for the sheer joy of it.</a:t>
            </a:r>
            <a:r>
              <a:rPr lang="en-ID" dirty="0"/>
              <a:t> </a:t>
            </a:r>
          </a:p>
        </p:txBody>
      </p:sp>
    </p:spTree>
    <p:extLst>
      <p:ext uri="{BB962C8B-B14F-4D97-AF65-F5344CB8AC3E}">
        <p14:creationId xmlns:p14="http://schemas.microsoft.com/office/powerpoint/2010/main" val="266950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8" presetClass="entr" presetSubtype="12" fill="hold" grpId="0" nodeType="with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strips(downLeft)">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691680" y="1275606"/>
            <a:ext cx="3960440" cy="1008112"/>
          </a:xfrm>
        </p:spPr>
        <p:txBody>
          <a:bodyPr>
            <a:normAutofit/>
          </a:bodyPr>
          <a:lstStyle/>
          <a:p>
            <a:pPr algn="ctr"/>
            <a:r>
              <a:rPr lang="en-US" dirty="0"/>
              <a:t>The key is to overlook the critics and ignore them. </a:t>
            </a:r>
            <a:endParaRPr lang="en-ID" dirty="0"/>
          </a:p>
        </p:txBody>
      </p:sp>
      <p:pic>
        <p:nvPicPr>
          <p:cNvPr id="2" name="Picture 1">
            <a:extLst>
              <a:ext uri="{FF2B5EF4-FFF2-40B4-BE49-F238E27FC236}">
                <a16:creationId xmlns:a16="http://schemas.microsoft.com/office/drawing/2014/main" id="{9E227F9A-5D65-BC4B-94AD-87A77716868C}"/>
              </a:ext>
            </a:extLst>
          </p:cNvPr>
          <p:cNvPicPr>
            <a:picLocks noChangeAspect="1"/>
          </p:cNvPicPr>
          <p:nvPr/>
        </p:nvPicPr>
        <p:blipFill>
          <a:blip r:embed="rId2"/>
          <a:stretch>
            <a:fillRect/>
          </a:stretch>
        </p:blipFill>
        <p:spPr>
          <a:xfrm>
            <a:off x="2411760" y="2338774"/>
            <a:ext cx="2531120" cy="1488022"/>
          </a:xfrm>
          <a:prstGeom prst="rect">
            <a:avLst/>
          </a:prstGeom>
          <a:ln>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6864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331640" y="1779662"/>
            <a:ext cx="4320480" cy="2232248"/>
          </a:xfrm>
        </p:spPr>
        <p:txBody>
          <a:bodyPr>
            <a:normAutofit/>
          </a:bodyPr>
          <a:lstStyle/>
          <a:p>
            <a:pPr algn="ctr"/>
            <a:r>
              <a:rPr lang="en-US" dirty="0"/>
              <a:t>Accept it and move on. Know you have the resilience and grit to live with criticism and to carry on moving towards success.</a:t>
            </a:r>
            <a:r>
              <a:rPr lang="en-US" b="1" dirty="0"/>
              <a:t> </a:t>
            </a:r>
            <a:endParaRPr lang="en-ID" dirty="0"/>
          </a:p>
        </p:txBody>
      </p:sp>
    </p:spTree>
    <p:extLst>
      <p:ext uri="{BB962C8B-B14F-4D97-AF65-F5344CB8AC3E}">
        <p14:creationId xmlns:p14="http://schemas.microsoft.com/office/powerpoint/2010/main" val="159429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691680" y="1635646"/>
            <a:ext cx="3960440" cy="2880320"/>
          </a:xfrm>
        </p:spPr>
        <p:txBody>
          <a:bodyPr>
            <a:normAutofit/>
          </a:bodyPr>
          <a:lstStyle/>
          <a:p>
            <a:pPr algn="ctr"/>
            <a:r>
              <a:rPr lang="en-US" dirty="0"/>
              <a:t>Now you know the importance of cultivating grit, but how do you actually go about doing this in person?</a:t>
            </a:r>
            <a:r>
              <a:rPr lang="en-ID" dirty="0"/>
              <a:t> </a:t>
            </a:r>
          </a:p>
        </p:txBody>
      </p:sp>
    </p:spTree>
    <p:extLst>
      <p:ext uri="{BB962C8B-B14F-4D97-AF65-F5344CB8AC3E}">
        <p14:creationId xmlns:p14="http://schemas.microsoft.com/office/powerpoint/2010/main" val="28622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763688" y="1059582"/>
            <a:ext cx="3672408" cy="1512168"/>
          </a:xfrm>
        </p:spPr>
        <p:txBody>
          <a:bodyPr>
            <a:normAutofit/>
          </a:bodyPr>
          <a:lstStyle/>
          <a:p>
            <a:pPr algn="ctr"/>
            <a:r>
              <a:rPr lang="en-US" dirty="0"/>
              <a:t>Here, we look at some top tips to help you cultivate more grit in your own life.</a:t>
            </a:r>
            <a:r>
              <a:rPr lang="en-ID" dirty="0"/>
              <a:t> </a:t>
            </a:r>
          </a:p>
        </p:txBody>
      </p:sp>
      <p:pic>
        <p:nvPicPr>
          <p:cNvPr id="2" name="Picture 1">
            <a:extLst>
              <a:ext uri="{FF2B5EF4-FFF2-40B4-BE49-F238E27FC236}">
                <a16:creationId xmlns:a16="http://schemas.microsoft.com/office/drawing/2014/main" id="{6ADA421D-CCD3-EA44-9D3A-A14DE3A78310}"/>
              </a:ext>
            </a:extLst>
          </p:cNvPr>
          <p:cNvPicPr>
            <a:picLocks noChangeAspect="1"/>
          </p:cNvPicPr>
          <p:nvPr/>
        </p:nvPicPr>
        <p:blipFill>
          <a:blip r:embed="rId2"/>
          <a:stretch>
            <a:fillRect/>
          </a:stretch>
        </p:blipFill>
        <p:spPr>
          <a:xfrm>
            <a:off x="2300424" y="2499742"/>
            <a:ext cx="2598936" cy="1247489"/>
          </a:xfrm>
          <a:prstGeom prst="rect">
            <a:avLst/>
          </a:prstGeom>
          <a:ln w="15875">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1914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22974-DCBF-0441-8409-510318AB50E5}"/>
              </a:ext>
            </a:extLst>
          </p:cNvPr>
          <p:cNvSpPr>
            <a:spLocks noGrp="1"/>
          </p:cNvSpPr>
          <p:nvPr>
            <p:ph type="title"/>
          </p:nvPr>
        </p:nvSpPr>
        <p:spPr>
          <a:xfrm>
            <a:off x="1148835" y="1563638"/>
            <a:ext cx="6447501" cy="602382"/>
          </a:xfrm>
        </p:spPr>
        <p:txBody>
          <a:bodyPr>
            <a:normAutofit/>
          </a:bodyPr>
          <a:lstStyle/>
          <a:p>
            <a:r>
              <a:rPr lang="en-GB" dirty="0"/>
              <a:t>Know What You Want</a:t>
            </a:r>
            <a:endParaRPr lang="en-ID" dirty="0"/>
          </a:p>
        </p:txBody>
      </p:sp>
      <p:sp>
        <p:nvSpPr>
          <p:cNvPr id="3" name="Content Placeholder 2">
            <a:extLst>
              <a:ext uri="{FF2B5EF4-FFF2-40B4-BE49-F238E27FC236}">
                <a16:creationId xmlns:a16="http://schemas.microsoft.com/office/drawing/2014/main" id="{D24F929B-AAC0-2442-9D8F-2FD34352A893}"/>
              </a:ext>
            </a:extLst>
          </p:cNvPr>
          <p:cNvSpPr>
            <a:spLocks noGrp="1"/>
          </p:cNvSpPr>
          <p:nvPr>
            <p:ph idx="1"/>
          </p:nvPr>
        </p:nvSpPr>
        <p:spPr>
          <a:xfrm>
            <a:off x="1148835" y="2211710"/>
            <a:ext cx="3855213" cy="2088232"/>
          </a:xfrm>
        </p:spPr>
        <p:txBody>
          <a:bodyPr>
            <a:normAutofit/>
          </a:bodyPr>
          <a:lstStyle/>
          <a:p>
            <a:r>
              <a:rPr lang="en-US" dirty="0"/>
              <a:t>Cultivating grit begins with knowing precisely what you want. </a:t>
            </a:r>
            <a:endParaRPr lang="en-ID" dirty="0"/>
          </a:p>
        </p:txBody>
      </p:sp>
    </p:spTree>
    <p:extLst>
      <p:ext uri="{BB962C8B-B14F-4D97-AF65-F5344CB8AC3E}">
        <p14:creationId xmlns:p14="http://schemas.microsoft.com/office/powerpoint/2010/main" val="93174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heckerboard(across)">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835696" y="1203598"/>
            <a:ext cx="3456384" cy="1008112"/>
          </a:xfrm>
        </p:spPr>
        <p:txBody>
          <a:bodyPr>
            <a:normAutofit/>
          </a:bodyPr>
          <a:lstStyle/>
          <a:p>
            <a:pPr algn="ctr"/>
            <a:r>
              <a:rPr lang="en-US" dirty="0"/>
              <a:t>Having a clear vision of the path ahead is vital.</a:t>
            </a:r>
            <a:r>
              <a:rPr lang="en-ID" dirty="0"/>
              <a:t> </a:t>
            </a:r>
          </a:p>
        </p:txBody>
      </p:sp>
      <p:pic>
        <p:nvPicPr>
          <p:cNvPr id="2" name="Picture 1">
            <a:extLst>
              <a:ext uri="{FF2B5EF4-FFF2-40B4-BE49-F238E27FC236}">
                <a16:creationId xmlns:a16="http://schemas.microsoft.com/office/drawing/2014/main" id="{B546866F-0CB9-0747-A371-6410143BEC4C}"/>
              </a:ext>
            </a:extLst>
          </p:cNvPr>
          <p:cNvPicPr>
            <a:picLocks noChangeAspect="1"/>
          </p:cNvPicPr>
          <p:nvPr/>
        </p:nvPicPr>
        <p:blipFill>
          <a:blip r:embed="rId2"/>
          <a:stretch>
            <a:fillRect/>
          </a:stretch>
        </p:blipFill>
        <p:spPr>
          <a:xfrm>
            <a:off x="2286000" y="2283718"/>
            <a:ext cx="2555776" cy="1437317"/>
          </a:xfrm>
          <a:prstGeom prst="rect">
            <a:avLst/>
          </a:prstGeom>
          <a:ln w="15875">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4183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403648" y="1419622"/>
            <a:ext cx="4968552" cy="2592288"/>
          </a:xfrm>
        </p:spPr>
        <p:txBody>
          <a:bodyPr>
            <a:normAutofit/>
          </a:bodyPr>
          <a:lstStyle/>
          <a:p>
            <a:pPr algn="ctr"/>
            <a:r>
              <a:rPr lang="en-US" dirty="0"/>
              <a:t>If the world can’t see your vision and even think you’re mad for seeing it, you need to keep your own vision of your goals stronger still, maintaining the grit to carry on despite the naysayers and negativity.</a:t>
            </a:r>
            <a:endParaRPr lang="en-ID" dirty="0"/>
          </a:p>
        </p:txBody>
      </p:sp>
    </p:spTree>
    <p:extLst>
      <p:ext uri="{BB962C8B-B14F-4D97-AF65-F5344CB8AC3E}">
        <p14:creationId xmlns:p14="http://schemas.microsoft.com/office/powerpoint/2010/main" val="157685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22974-DCBF-0441-8409-510318AB50E5}"/>
              </a:ext>
            </a:extLst>
          </p:cNvPr>
          <p:cNvSpPr>
            <a:spLocks noGrp="1"/>
          </p:cNvSpPr>
          <p:nvPr>
            <p:ph type="title"/>
          </p:nvPr>
        </p:nvSpPr>
        <p:spPr>
          <a:xfrm>
            <a:off x="932811" y="1707654"/>
            <a:ext cx="6447501" cy="602382"/>
          </a:xfrm>
        </p:spPr>
        <p:txBody>
          <a:bodyPr>
            <a:normAutofit/>
          </a:bodyPr>
          <a:lstStyle/>
          <a:p>
            <a:r>
              <a:rPr lang="en-GB" dirty="0"/>
              <a:t>Know Your Why</a:t>
            </a:r>
            <a:endParaRPr lang="en-ID" dirty="0"/>
          </a:p>
        </p:txBody>
      </p:sp>
      <p:sp>
        <p:nvSpPr>
          <p:cNvPr id="3" name="Content Placeholder 2">
            <a:extLst>
              <a:ext uri="{FF2B5EF4-FFF2-40B4-BE49-F238E27FC236}">
                <a16:creationId xmlns:a16="http://schemas.microsoft.com/office/drawing/2014/main" id="{D24F929B-AAC0-2442-9D8F-2FD34352A893}"/>
              </a:ext>
            </a:extLst>
          </p:cNvPr>
          <p:cNvSpPr>
            <a:spLocks noGrp="1"/>
          </p:cNvSpPr>
          <p:nvPr>
            <p:ph idx="1"/>
          </p:nvPr>
        </p:nvSpPr>
        <p:spPr>
          <a:xfrm>
            <a:off x="932811" y="2355726"/>
            <a:ext cx="4287261" cy="2088232"/>
          </a:xfrm>
        </p:spPr>
        <p:txBody>
          <a:bodyPr>
            <a:normAutofit/>
          </a:bodyPr>
          <a:lstStyle/>
          <a:p>
            <a:r>
              <a:rPr lang="en-US" dirty="0"/>
              <a:t>Knowing your purpose doesn’t just fuel positivity, it also helps to drive grit in a major way.</a:t>
            </a:r>
            <a:r>
              <a:rPr lang="en-ID" dirty="0"/>
              <a:t> </a:t>
            </a:r>
          </a:p>
        </p:txBody>
      </p:sp>
    </p:spTree>
    <p:extLst>
      <p:ext uri="{BB962C8B-B14F-4D97-AF65-F5344CB8AC3E}">
        <p14:creationId xmlns:p14="http://schemas.microsoft.com/office/powerpoint/2010/main" val="135982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9" presetClass="entr" presetSubtype="0" fill="hold" grpId="0" nodeType="with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403648" y="1491630"/>
            <a:ext cx="4464496" cy="2448272"/>
          </a:xfrm>
        </p:spPr>
        <p:txBody>
          <a:bodyPr>
            <a:normAutofit/>
          </a:bodyPr>
          <a:lstStyle/>
          <a:p>
            <a:pPr algn="ctr"/>
            <a:r>
              <a:rPr lang="en-US" dirty="0"/>
              <a:t>Knowing your why prevents obstacles from blocking your path, and when you have a purpose that is greater than the challenges you face, you’ll never give up.</a:t>
            </a:r>
            <a:endParaRPr lang="en-ID" dirty="0"/>
          </a:p>
        </p:txBody>
      </p:sp>
    </p:spTree>
    <p:extLst>
      <p:ext uri="{BB962C8B-B14F-4D97-AF65-F5344CB8AC3E}">
        <p14:creationId xmlns:p14="http://schemas.microsoft.com/office/powerpoint/2010/main" val="72443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22974-DCBF-0441-8409-510318AB50E5}"/>
              </a:ext>
            </a:extLst>
          </p:cNvPr>
          <p:cNvSpPr>
            <a:spLocks noGrp="1"/>
          </p:cNvSpPr>
          <p:nvPr>
            <p:ph type="title"/>
          </p:nvPr>
        </p:nvSpPr>
        <p:spPr>
          <a:xfrm>
            <a:off x="860803" y="1419622"/>
            <a:ext cx="6447501" cy="602382"/>
          </a:xfrm>
        </p:spPr>
        <p:txBody>
          <a:bodyPr>
            <a:normAutofit/>
          </a:bodyPr>
          <a:lstStyle/>
          <a:p>
            <a:r>
              <a:rPr lang="en-GB" dirty="0"/>
              <a:t>Loving Your Choices </a:t>
            </a:r>
            <a:endParaRPr lang="en-ID" dirty="0"/>
          </a:p>
        </p:txBody>
      </p:sp>
      <p:sp>
        <p:nvSpPr>
          <p:cNvPr id="3" name="Content Placeholder 2">
            <a:extLst>
              <a:ext uri="{FF2B5EF4-FFF2-40B4-BE49-F238E27FC236}">
                <a16:creationId xmlns:a16="http://schemas.microsoft.com/office/drawing/2014/main" id="{D24F929B-AAC0-2442-9D8F-2FD34352A893}"/>
              </a:ext>
            </a:extLst>
          </p:cNvPr>
          <p:cNvSpPr>
            <a:spLocks noGrp="1"/>
          </p:cNvSpPr>
          <p:nvPr>
            <p:ph idx="1"/>
          </p:nvPr>
        </p:nvSpPr>
        <p:spPr>
          <a:xfrm>
            <a:off x="860803" y="2067694"/>
            <a:ext cx="5511397" cy="2088232"/>
          </a:xfrm>
        </p:spPr>
        <p:txBody>
          <a:bodyPr>
            <a:normAutofit/>
          </a:bodyPr>
          <a:lstStyle/>
          <a:p>
            <a:r>
              <a:rPr lang="en-US" dirty="0"/>
              <a:t>If you don’t love what you do, you can never excel.</a:t>
            </a:r>
            <a:r>
              <a:rPr lang="en-ID" dirty="0"/>
              <a:t> </a:t>
            </a:r>
            <a:r>
              <a:rPr lang="en-US" dirty="0"/>
              <a:t>You’ll never find the motivation to overcome the challenges and persevere. </a:t>
            </a:r>
            <a:endParaRPr lang="en-ID" dirty="0"/>
          </a:p>
        </p:txBody>
      </p:sp>
    </p:spTree>
    <p:extLst>
      <p:ext uri="{BB962C8B-B14F-4D97-AF65-F5344CB8AC3E}">
        <p14:creationId xmlns:p14="http://schemas.microsoft.com/office/powerpoint/2010/main" val="376881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8" presetClass="entr" presetSubtype="12" fill="hold" grpId="0" nodeType="with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strips(downLeft)">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Facet">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1200</TotalTime>
  <Words>368</Words>
  <Application>Microsoft Macintosh PowerPoint</Application>
  <PresentationFormat>On-screen Show (16:9)</PresentationFormat>
  <Paragraphs>23</Paragraphs>
  <Slides>17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Trebuchet MS</vt:lpstr>
      <vt:lpstr>Wingdings 3</vt:lpstr>
      <vt:lpstr>Facet</vt:lpstr>
      <vt:lpstr>PowerPoint Presentation</vt:lpstr>
      <vt:lpstr>PowerPoint Presentation</vt:lpstr>
      <vt:lpstr>PowerPoint Presentation</vt:lpstr>
      <vt:lpstr>Know What You Want</vt:lpstr>
      <vt:lpstr>PowerPoint Presentation</vt:lpstr>
      <vt:lpstr>PowerPoint Presentation</vt:lpstr>
      <vt:lpstr>Know Your Why</vt:lpstr>
      <vt:lpstr>PowerPoint Presentation</vt:lpstr>
      <vt:lpstr>Loving Your Choices </vt:lpstr>
      <vt:lpstr>PowerPoint Presentation</vt:lpstr>
      <vt:lpstr>Embracing The Fear</vt:lpstr>
      <vt:lpstr>PowerPoint Presentation</vt:lpstr>
      <vt:lpstr>PowerPoint Presentation</vt:lpstr>
      <vt:lpstr>PowerPoint Presentation</vt:lpstr>
      <vt:lpstr>Ignoring The Critics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90</cp:revision>
  <dcterms:created xsi:type="dcterms:W3CDTF">2018-10-15T07:11:14Z</dcterms:created>
  <dcterms:modified xsi:type="dcterms:W3CDTF">2020-07-24T09:32:35Z</dcterms:modified>
</cp:coreProperties>
</file>