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4" r:id="rId1"/>
  </p:sldMasterIdLst>
  <p:notesMasterIdLst>
    <p:notesMasterId r:id="rId37"/>
  </p:notesMasterIdLst>
  <p:sldIdLst>
    <p:sldId id="257" r:id="rId2"/>
    <p:sldId id="289" r:id="rId3"/>
    <p:sldId id="295" r:id="rId4"/>
    <p:sldId id="296" r:id="rId5"/>
    <p:sldId id="297" r:id="rId6"/>
    <p:sldId id="261" r:id="rId7"/>
    <p:sldId id="288" r:id="rId8"/>
    <p:sldId id="298" r:id="rId9"/>
    <p:sldId id="299" r:id="rId10"/>
    <p:sldId id="301" r:id="rId11"/>
    <p:sldId id="300" r:id="rId12"/>
    <p:sldId id="302" r:id="rId13"/>
    <p:sldId id="303" r:id="rId14"/>
    <p:sldId id="304" r:id="rId15"/>
    <p:sldId id="305" r:id="rId16"/>
    <p:sldId id="306" r:id="rId17"/>
    <p:sldId id="307" r:id="rId18"/>
    <p:sldId id="308" r:id="rId19"/>
    <p:sldId id="291" r:id="rId20"/>
    <p:sldId id="292" r:id="rId21"/>
    <p:sldId id="309" r:id="rId22"/>
    <p:sldId id="310" r:id="rId23"/>
    <p:sldId id="311" r:id="rId24"/>
    <p:sldId id="312" r:id="rId25"/>
    <p:sldId id="313" r:id="rId26"/>
    <p:sldId id="314" r:id="rId27"/>
    <p:sldId id="315" r:id="rId28"/>
    <p:sldId id="316" r:id="rId29"/>
    <p:sldId id="317" r:id="rId30"/>
    <p:sldId id="293" r:id="rId31"/>
    <p:sldId id="294" r:id="rId32"/>
    <p:sldId id="318" r:id="rId33"/>
    <p:sldId id="319" r:id="rId34"/>
    <p:sldId id="320" r:id="rId35"/>
    <p:sldId id="321" r:id="rId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9E5"/>
    <a:srgbClr val="FFEC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125"/>
    <p:restoredTop sz="94650"/>
  </p:normalViewPr>
  <p:slideViewPr>
    <p:cSldViewPr>
      <p:cViewPr varScale="1">
        <p:scale>
          <a:sx n="118" d="100"/>
          <a:sy n="118" d="100"/>
        </p:scale>
        <p:origin x="208" y="1112"/>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146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8BA754-79BD-4972-839A-D62EA2C7C3EA}" type="datetimeFigureOut">
              <a:rPr lang="en-US" smtClean="0"/>
              <a:pPr/>
              <a:t>7/24/20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9BBF2C-A7F8-4A46-8FD9-0FE6834BDEB8}" type="slidenum">
              <a:rPr lang="en-US" smtClean="0"/>
              <a:pPr/>
              <a:t>‹#›</a:t>
            </a:fld>
            <a:endParaRPr lang="en-US"/>
          </a:p>
        </p:txBody>
      </p:sp>
    </p:spTree>
    <p:extLst>
      <p:ext uri="{BB962C8B-B14F-4D97-AF65-F5344CB8AC3E}">
        <p14:creationId xmlns:p14="http://schemas.microsoft.com/office/powerpoint/2010/main" val="220163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C59BBF2C-A7F8-4A46-8FD9-0FE6834BDEB8}" type="slidenum">
              <a:rPr lang="en-US" smtClean="0"/>
              <a:pPr/>
              <a:t>1</a:t>
            </a:fld>
            <a:endParaRPr lang="en-US"/>
          </a:p>
        </p:txBody>
      </p:sp>
    </p:spTree>
    <p:extLst>
      <p:ext uri="{BB962C8B-B14F-4D97-AF65-F5344CB8AC3E}">
        <p14:creationId xmlns:p14="http://schemas.microsoft.com/office/powerpoint/2010/main" val="3078734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6350"/>
            <a:ext cx="9144000" cy="5149850"/>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10632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835582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66500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348389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9139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984521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4270950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177996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31431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727158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8241E9-601D-4A27-BF72-C7763949FF5A}" type="datetimeFigureOut">
              <a:rPr lang="en-US" smtClean="0"/>
              <a:pPr/>
              <a:t>7/24/20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613068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8241E9-601D-4A27-BF72-C7763949FF5A}" type="datetimeFigureOut">
              <a:rPr lang="en-US" smtClean="0"/>
              <a:pPr/>
              <a:t>7/24/20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832956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8241E9-601D-4A27-BF72-C7763949FF5A}" type="datetimeFigureOut">
              <a:rPr lang="en-US" smtClean="0"/>
              <a:pPr/>
              <a:t>7/24/20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745068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8241E9-601D-4A27-BF72-C7763949FF5A}" type="datetimeFigureOut">
              <a:rPr lang="en-US" smtClean="0"/>
              <a:pPr/>
              <a:t>7/24/20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30911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D8241E9-601D-4A27-BF72-C7763949FF5A}" type="datetimeFigureOut">
              <a:rPr lang="en-US" smtClean="0"/>
              <a:pPr/>
              <a:t>7/24/20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781586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
        <p:nvSpPr>
          <p:cNvPr id="5" name="Date Placeholder 4"/>
          <p:cNvSpPr>
            <a:spLocks noGrp="1"/>
          </p:cNvSpPr>
          <p:nvPr>
            <p:ph type="dt" sz="half" idx="10"/>
          </p:nvPr>
        </p:nvSpPr>
        <p:spPr/>
        <p:txBody>
          <a:bodyPr/>
          <a:lstStyle/>
          <a:p>
            <a:fld id="{4D8241E9-601D-4A27-BF72-C7763949FF5A}" type="datetimeFigureOut">
              <a:rPr lang="en-US" smtClean="0"/>
              <a:pPr/>
              <a:t>7/24/20</a:t>
            </a:fld>
            <a:endParaRPr lang="en-US"/>
          </a:p>
        </p:txBody>
      </p:sp>
    </p:spTree>
    <p:extLst>
      <p:ext uri="{BB962C8B-B14F-4D97-AF65-F5344CB8AC3E}">
        <p14:creationId xmlns:p14="http://schemas.microsoft.com/office/powerpoint/2010/main" val="3790099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4D8241E9-601D-4A27-BF72-C7763949FF5A}" type="datetimeFigureOut">
              <a:rPr lang="en-US" smtClean="0"/>
              <a:pPr/>
              <a:t>7/24/20</a:t>
            </a:fld>
            <a:endParaRPr lang="en-US"/>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4586AFA4-EB3C-4B7D-993E-220BD55D95C0}" type="slidenum">
              <a:rPr lang="en-US" smtClean="0"/>
              <a:pPr/>
              <a:t>‹#›</a:t>
            </a:fld>
            <a:endParaRPr lang="en-US"/>
          </a:p>
        </p:txBody>
      </p:sp>
    </p:spTree>
    <p:extLst>
      <p:ext uri="{BB962C8B-B14F-4D97-AF65-F5344CB8AC3E}">
        <p14:creationId xmlns:p14="http://schemas.microsoft.com/office/powerpoint/2010/main" val="1694041908"/>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Lst>
  <p:txStyles>
    <p:titleStyle>
      <a:lvl1pPr algn="l" defTabSz="342900" rtl="0" eaLnBrk="1" latinLnBrk="0" hangingPunct="1">
        <a:spcBef>
          <a:spcPct val="0"/>
        </a:spcBef>
        <a:buNone/>
        <a:defRPr sz="2600" kern="1200">
          <a:solidFill>
            <a:schemeClr val="accent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t="4799" r="35" b="7623"/>
          <a:stretch/>
        </p:blipFill>
        <p:spPr>
          <a:xfrm>
            <a:off x="-14418" y="-92546"/>
            <a:ext cx="9194930" cy="5256685"/>
          </a:xfrm>
          <a:prstGeom prst="rect">
            <a:avLst/>
          </a:prstGeom>
        </p:spPr>
      </p:pic>
      <p:sp>
        <p:nvSpPr>
          <p:cNvPr id="10" name="Rectangle 9">
            <a:extLst>
              <a:ext uri="{FF2B5EF4-FFF2-40B4-BE49-F238E27FC236}">
                <a16:creationId xmlns:a16="http://schemas.microsoft.com/office/drawing/2014/main" id="{E9C44ADE-5969-E345-9A29-D3F18514F321}"/>
              </a:ext>
            </a:extLst>
          </p:cNvPr>
          <p:cNvSpPr/>
          <p:nvPr/>
        </p:nvSpPr>
        <p:spPr>
          <a:xfrm>
            <a:off x="5334000" y="2343150"/>
            <a:ext cx="3581400" cy="2514600"/>
          </a:xfrm>
          <a:prstGeom prst="rect">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985AB16-A654-B842-91B1-87A656B0390F}"/>
              </a:ext>
            </a:extLst>
          </p:cNvPr>
          <p:cNvSpPr/>
          <p:nvPr/>
        </p:nvSpPr>
        <p:spPr>
          <a:xfrm>
            <a:off x="5410200" y="2419350"/>
            <a:ext cx="3429000" cy="2362200"/>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TextBox 11">
            <a:extLst>
              <a:ext uri="{FF2B5EF4-FFF2-40B4-BE49-F238E27FC236}">
                <a16:creationId xmlns:a16="http://schemas.microsoft.com/office/drawing/2014/main" id="{3086809A-4301-AD41-933D-AE418453FFDA}"/>
              </a:ext>
            </a:extLst>
          </p:cNvPr>
          <p:cNvSpPr txBox="1"/>
          <p:nvPr/>
        </p:nvSpPr>
        <p:spPr>
          <a:xfrm>
            <a:off x="5486400" y="2815620"/>
            <a:ext cx="3276600" cy="1569660"/>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How Grit Can Be Cultivated In The Workplace</a:t>
            </a:r>
            <a:endParaRPr lang="en-ID" sz="320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51C8668-668A-A74A-80D6-D21CD101313C}"/>
              </a:ext>
            </a:extLst>
          </p:cNvPr>
          <p:cNvSpPr txBox="1">
            <a:spLocks/>
          </p:cNvSpPr>
          <p:nvPr/>
        </p:nvSpPr>
        <p:spPr>
          <a:xfrm>
            <a:off x="683568" y="1347614"/>
            <a:ext cx="5976664" cy="3024336"/>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342900" indent="-342900">
              <a:buFont typeface="Arial" panose="020B0604020202020204" pitchFamily="34" charset="0"/>
              <a:buChar char="•"/>
            </a:pPr>
            <a:r>
              <a:rPr lang="en-US" dirty="0"/>
              <a:t>Practice makes perfect. People with grit work hard for their success.</a:t>
            </a:r>
            <a:r>
              <a:rPr lang="en-ID" dirty="0"/>
              <a:t> </a:t>
            </a:r>
            <a:r>
              <a:rPr lang="en-US" dirty="0"/>
              <a:t>To achieve anything, whether that be improving your sales techniques, getting a promotion or completing a project on time, you’ll need to practice. </a:t>
            </a:r>
            <a:endParaRPr lang="en-ID" dirty="0"/>
          </a:p>
        </p:txBody>
      </p:sp>
    </p:spTree>
    <p:extLst>
      <p:ext uri="{BB962C8B-B14F-4D97-AF65-F5344CB8AC3E}">
        <p14:creationId xmlns:p14="http://schemas.microsoft.com/office/powerpoint/2010/main" val="39455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547664" y="1779662"/>
            <a:ext cx="4248472" cy="2232248"/>
          </a:xfrm>
        </p:spPr>
        <p:txBody>
          <a:bodyPr>
            <a:normAutofit/>
          </a:bodyPr>
          <a:lstStyle/>
          <a:p>
            <a:pPr lvl="0" algn="ctr"/>
            <a:r>
              <a:rPr lang="en-US" dirty="0"/>
              <a:t>After each task, you need to review how things went and what could be improved in future. </a:t>
            </a:r>
            <a:endParaRPr lang="en-ID" dirty="0"/>
          </a:p>
        </p:txBody>
      </p:sp>
    </p:spTree>
    <p:extLst>
      <p:ext uri="{BB962C8B-B14F-4D97-AF65-F5344CB8AC3E}">
        <p14:creationId xmlns:p14="http://schemas.microsoft.com/office/powerpoint/2010/main" val="198350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51C8668-668A-A74A-80D6-D21CD101313C}"/>
              </a:ext>
            </a:extLst>
          </p:cNvPr>
          <p:cNvSpPr txBox="1">
            <a:spLocks/>
          </p:cNvSpPr>
          <p:nvPr/>
        </p:nvSpPr>
        <p:spPr>
          <a:xfrm>
            <a:off x="683568" y="1707654"/>
            <a:ext cx="5328592" cy="3024336"/>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342900" indent="-342900">
              <a:buFont typeface="Arial" panose="020B0604020202020204" pitchFamily="34" charset="0"/>
              <a:buChar char="•"/>
            </a:pPr>
            <a:r>
              <a:rPr lang="en-US" dirty="0"/>
              <a:t>Keep going. Keep pushing and sticking with things, even if you’re desperate to quit.</a:t>
            </a:r>
            <a:r>
              <a:rPr lang="en-ID" dirty="0"/>
              <a:t> </a:t>
            </a:r>
            <a:r>
              <a:rPr lang="en-US" dirty="0"/>
              <a:t>If you believe you can improve things, that improvement will happen. </a:t>
            </a:r>
            <a:endParaRPr lang="en-ID" dirty="0"/>
          </a:p>
        </p:txBody>
      </p:sp>
    </p:spTree>
    <p:extLst>
      <p:ext uri="{BB962C8B-B14F-4D97-AF65-F5344CB8AC3E}">
        <p14:creationId xmlns:p14="http://schemas.microsoft.com/office/powerpoint/2010/main" val="192376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91680" y="987574"/>
            <a:ext cx="3816424" cy="2232248"/>
          </a:xfrm>
        </p:spPr>
        <p:txBody>
          <a:bodyPr>
            <a:normAutofit/>
          </a:bodyPr>
          <a:lstStyle/>
          <a:p>
            <a:pPr lvl="0" algn="ctr"/>
            <a:r>
              <a:rPr lang="en-US" dirty="0"/>
              <a:t>Find support or read an inspiring quote as a reminder you will prevail.</a:t>
            </a:r>
            <a:r>
              <a:rPr lang="en-ID" dirty="0"/>
              <a:t> </a:t>
            </a:r>
          </a:p>
        </p:txBody>
      </p:sp>
      <p:pic>
        <p:nvPicPr>
          <p:cNvPr id="4" name="Picture 3">
            <a:extLst>
              <a:ext uri="{FF2B5EF4-FFF2-40B4-BE49-F238E27FC236}">
                <a16:creationId xmlns:a16="http://schemas.microsoft.com/office/drawing/2014/main" id="{00731659-EEEB-BD4B-A4A7-56811C3470CF}"/>
              </a:ext>
            </a:extLst>
          </p:cNvPr>
          <p:cNvPicPr>
            <a:picLocks noChangeAspect="1"/>
          </p:cNvPicPr>
          <p:nvPr/>
        </p:nvPicPr>
        <p:blipFill>
          <a:blip r:embed="rId2"/>
          <a:stretch>
            <a:fillRect/>
          </a:stretch>
        </p:blipFill>
        <p:spPr>
          <a:xfrm>
            <a:off x="2339665" y="2510501"/>
            <a:ext cx="2520454" cy="1418642"/>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6981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51C8668-668A-A74A-80D6-D21CD101313C}"/>
              </a:ext>
            </a:extLst>
          </p:cNvPr>
          <p:cNvSpPr txBox="1">
            <a:spLocks/>
          </p:cNvSpPr>
          <p:nvPr/>
        </p:nvSpPr>
        <p:spPr>
          <a:xfrm>
            <a:off x="971600" y="1347614"/>
            <a:ext cx="5040560" cy="3024336"/>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342900" indent="-342900">
              <a:buFont typeface="Arial" panose="020B0604020202020204" pitchFamily="34" charset="0"/>
              <a:buChar char="•"/>
            </a:pPr>
            <a:r>
              <a:rPr lang="en-US" dirty="0"/>
              <a:t>Give your work meaning. Tweak the way in which you look at your job.</a:t>
            </a:r>
            <a:r>
              <a:rPr lang="en-ID" dirty="0"/>
              <a:t> </a:t>
            </a:r>
            <a:r>
              <a:rPr lang="en-US" dirty="0"/>
              <a:t>Doing this will boost your performance and your job satisfaction. Don’t focus on promotions or bonuses.</a:t>
            </a:r>
            <a:r>
              <a:rPr lang="en-ID" dirty="0"/>
              <a:t> </a:t>
            </a:r>
          </a:p>
        </p:txBody>
      </p:sp>
    </p:spTree>
    <p:extLst>
      <p:ext uri="{BB962C8B-B14F-4D97-AF65-F5344CB8AC3E}">
        <p14:creationId xmlns:p14="http://schemas.microsoft.com/office/powerpoint/2010/main" val="67980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2051720" y="1635646"/>
            <a:ext cx="3744416" cy="2052228"/>
          </a:xfrm>
        </p:spPr>
        <p:txBody>
          <a:bodyPr>
            <a:normAutofit/>
          </a:bodyPr>
          <a:lstStyle/>
          <a:p>
            <a:pPr lvl="0" algn="ctr"/>
            <a:r>
              <a:rPr lang="en-GB" dirty="0"/>
              <a:t>Most importantly, understand that your work is having a positive effect on other people.</a:t>
            </a:r>
            <a:endParaRPr lang="en-ID" dirty="0"/>
          </a:p>
        </p:txBody>
      </p:sp>
    </p:spTree>
    <p:extLst>
      <p:ext uri="{BB962C8B-B14F-4D97-AF65-F5344CB8AC3E}">
        <p14:creationId xmlns:p14="http://schemas.microsoft.com/office/powerpoint/2010/main" val="125654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51C8668-668A-A74A-80D6-D21CD101313C}"/>
              </a:ext>
            </a:extLst>
          </p:cNvPr>
          <p:cNvSpPr txBox="1">
            <a:spLocks/>
          </p:cNvSpPr>
          <p:nvPr/>
        </p:nvSpPr>
        <p:spPr>
          <a:xfrm>
            <a:off x="1115616" y="1779662"/>
            <a:ext cx="4248472" cy="3096344"/>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342900" indent="-342900">
              <a:buFont typeface="Arial" panose="020B0604020202020204" pitchFamily="34" charset="0"/>
              <a:buChar char="•"/>
            </a:pPr>
            <a:r>
              <a:rPr lang="en-US" dirty="0"/>
              <a:t>Trust yourself. Often, people facing setbacks give up. They believe they don’t have what it takes to succeed.</a:t>
            </a:r>
            <a:r>
              <a:rPr lang="en-ID" dirty="0"/>
              <a:t> </a:t>
            </a:r>
          </a:p>
        </p:txBody>
      </p:sp>
    </p:spTree>
    <p:extLst>
      <p:ext uri="{BB962C8B-B14F-4D97-AF65-F5344CB8AC3E}">
        <p14:creationId xmlns:p14="http://schemas.microsoft.com/office/powerpoint/2010/main" val="300310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331640" y="1455626"/>
            <a:ext cx="4680520" cy="2556284"/>
          </a:xfrm>
        </p:spPr>
        <p:txBody>
          <a:bodyPr>
            <a:normAutofit/>
          </a:bodyPr>
          <a:lstStyle/>
          <a:p>
            <a:pPr algn="ctr"/>
            <a:r>
              <a:rPr lang="en-US" dirty="0"/>
              <a:t>However, changing that approach helps you build grit. Ask yourself what you trust most about yourself. </a:t>
            </a:r>
            <a:r>
              <a:rPr lang="en-GB" dirty="0"/>
              <a:t>Then use the answers to reinforce your self-belief.</a:t>
            </a:r>
            <a:endParaRPr lang="en-ID" dirty="0"/>
          </a:p>
        </p:txBody>
      </p:sp>
    </p:spTree>
    <p:extLst>
      <p:ext uri="{BB962C8B-B14F-4D97-AF65-F5344CB8AC3E}">
        <p14:creationId xmlns:p14="http://schemas.microsoft.com/office/powerpoint/2010/main" val="322348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51C8668-668A-A74A-80D6-D21CD101313C}"/>
              </a:ext>
            </a:extLst>
          </p:cNvPr>
          <p:cNvSpPr txBox="1">
            <a:spLocks/>
          </p:cNvSpPr>
          <p:nvPr/>
        </p:nvSpPr>
        <p:spPr>
          <a:xfrm>
            <a:off x="1331640" y="1491630"/>
            <a:ext cx="4608512" cy="2880320"/>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342900" indent="-342900">
              <a:buFont typeface="Arial" panose="020B0604020202020204" pitchFamily="34" charset="0"/>
              <a:buChar char="•"/>
            </a:pPr>
            <a:r>
              <a:rPr lang="en-US" dirty="0"/>
              <a:t>Surround yourself with gritty individuals.</a:t>
            </a:r>
            <a:r>
              <a:rPr lang="en-ID" dirty="0"/>
              <a:t> </a:t>
            </a:r>
            <a:r>
              <a:rPr lang="en-GB" dirty="0"/>
              <a:t>If you socialize with other gritty people, you naturally develop more grit yourself. </a:t>
            </a:r>
            <a:endParaRPr lang="en-ID" dirty="0"/>
          </a:p>
          <a:p>
            <a:pPr marL="342900" indent="-342900">
              <a:buFont typeface="Arial" panose="020B0604020202020204" pitchFamily="34" charset="0"/>
              <a:buChar char="•"/>
            </a:pPr>
            <a:endParaRPr lang="en-ID" dirty="0"/>
          </a:p>
        </p:txBody>
      </p:sp>
    </p:spTree>
    <p:extLst>
      <p:ext uri="{BB962C8B-B14F-4D97-AF65-F5344CB8AC3E}">
        <p14:creationId xmlns:p14="http://schemas.microsoft.com/office/powerpoint/2010/main" val="89392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1347614"/>
            <a:ext cx="6447501" cy="602382"/>
          </a:xfrm>
        </p:spPr>
        <p:txBody>
          <a:bodyPr>
            <a:normAutofit/>
          </a:bodyPr>
          <a:lstStyle/>
          <a:p>
            <a:r>
              <a:rPr lang="en-GB" dirty="0"/>
              <a:t>Relentless Drive And Leadership</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2067694"/>
            <a:ext cx="5151357" cy="2520280"/>
          </a:xfrm>
        </p:spPr>
        <p:txBody>
          <a:bodyPr>
            <a:normAutofit/>
          </a:bodyPr>
          <a:lstStyle/>
          <a:p>
            <a:r>
              <a:rPr lang="en-US" dirty="0"/>
              <a:t>Grit in terms of leadership is your ability to focus on your goals and to work on them for extended periods whatever the competing interests or obstacles. </a:t>
            </a:r>
            <a:endParaRPr lang="en-ID" dirty="0"/>
          </a:p>
        </p:txBody>
      </p:sp>
    </p:spTree>
    <p:extLst>
      <p:ext uri="{BB962C8B-B14F-4D97-AF65-F5344CB8AC3E}">
        <p14:creationId xmlns:p14="http://schemas.microsoft.com/office/powerpoint/2010/main" val="135982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heckerboard(across)">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115616" y="1995686"/>
            <a:ext cx="4896544" cy="2880320"/>
          </a:xfrm>
        </p:spPr>
        <p:txBody>
          <a:bodyPr>
            <a:normAutofit/>
          </a:bodyPr>
          <a:lstStyle/>
          <a:p>
            <a:pPr algn="ctr"/>
            <a:r>
              <a:rPr lang="en-US" dirty="0"/>
              <a:t>Think about a work environment where your failures were met enthusiastically and learned from.</a:t>
            </a:r>
            <a:r>
              <a:rPr lang="en-ID" dirty="0"/>
              <a:t> </a:t>
            </a:r>
          </a:p>
        </p:txBody>
      </p:sp>
    </p:spTree>
    <p:extLst>
      <p:ext uri="{BB962C8B-B14F-4D97-AF65-F5344CB8AC3E}">
        <p14:creationId xmlns:p14="http://schemas.microsoft.com/office/powerpoint/2010/main" val="28622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03648" y="1419622"/>
            <a:ext cx="4608512" cy="2592288"/>
          </a:xfrm>
        </p:spPr>
        <p:txBody>
          <a:bodyPr>
            <a:normAutofit/>
          </a:bodyPr>
          <a:lstStyle/>
          <a:p>
            <a:pPr algn="ctr"/>
            <a:r>
              <a:rPr lang="en-US" dirty="0"/>
              <a:t>Leaders performing at the highest level push both themselves and their employees to push their boundaries, take more risks and face more challenges.</a:t>
            </a:r>
            <a:endParaRPr lang="en-ID" dirty="0"/>
          </a:p>
        </p:txBody>
      </p:sp>
    </p:spTree>
    <p:extLst>
      <p:ext uri="{BB962C8B-B14F-4D97-AF65-F5344CB8AC3E}">
        <p14:creationId xmlns:p14="http://schemas.microsoft.com/office/powerpoint/2010/main" val="72443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03648" y="1131590"/>
            <a:ext cx="4968552" cy="1008112"/>
          </a:xfrm>
        </p:spPr>
        <p:txBody>
          <a:bodyPr>
            <a:normAutofit/>
          </a:bodyPr>
          <a:lstStyle/>
          <a:p>
            <a:pPr algn="ctr"/>
            <a:r>
              <a:rPr lang="en-US" dirty="0"/>
              <a:t>How can you show relentless drive through your leadership? </a:t>
            </a:r>
            <a:endParaRPr lang="en-ID" dirty="0"/>
          </a:p>
        </p:txBody>
      </p:sp>
      <p:pic>
        <p:nvPicPr>
          <p:cNvPr id="2" name="Picture 1">
            <a:extLst>
              <a:ext uri="{FF2B5EF4-FFF2-40B4-BE49-F238E27FC236}">
                <a16:creationId xmlns:a16="http://schemas.microsoft.com/office/drawing/2014/main" id="{F1129320-2347-8249-9428-E0177CC8478E}"/>
              </a:ext>
            </a:extLst>
          </p:cNvPr>
          <p:cNvPicPr>
            <a:picLocks noChangeAspect="1"/>
          </p:cNvPicPr>
          <p:nvPr/>
        </p:nvPicPr>
        <p:blipFill>
          <a:blip r:embed="rId2"/>
          <a:stretch>
            <a:fillRect/>
          </a:stretch>
        </p:blipFill>
        <p:spPr>
          <a:xfrm>
            <a:off x="2626038" y="2139702"/>
            <a:ext cx="2523772" cy="1419622"/>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1650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91680" y="1635646"/>
            <a:ext cx="4032448" cy="2232248"/>
          </a:xfrm>
        </p:spPr>
        <p:txBody>
          <a:bodyPr>
            <a:normAutofit/>
          </a:bodyPr>
          <a:lstStyle/>
          <a:p>
            <a:pPr algn="ctr"/>
            <a:r>
              <a:rPr lang="en-US" dirty="0"/>
              <a:t>If you’re keen for your workforce to attempt new things and embrace risk, inspiring them is key.</a:t>
            </a:r>
            <a:r>
              <a:rPr lang="en-ID" dirty="0"/>
              <a:t> </a:t>
            </a:r>
          </a:p>
        </p:txBody>
      </p:sp>
    </p:spTree>
    <p:extLst>
      <p:ext uri="{BB962C8B-B14F-4D97-AF65-F5344CB8AC3E}">
        <p14:creationId xmlns:p14="http://schemas.microsoft.com/office/powerpoint/2010/main" val="296480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75656" y="1563638"/>
            <a:ext cx="4536504" cy="2736304"/>
          </a:xfrm>
        </p:spPr>
        <p:txBody>
          <a:bodyPr>
            <a:normAutofit/>
          </a:bodyPr>
          <a:lstStyle/>
          <a:p>
            <a:pPr algn="ctr"/>
            <a:r>
              <a:rPr lang="en-US" dirty="0"/>
              <a:t>Helping every team member to see the ways in which their specific goals and tasks drive your vision forward helps to bring them all a step nearer to achieving the goals.</a:t>
            </a:r>
            <a:r>
              <a:rPr lang="en-ID" dirty="0"/>
              <a:t> </a:t>
            </a:r>
          </a:p>
        </p:txBody>
      </p:sp>
    </p:spTree>
    <p:extLst>
      <p:ext uri="{BB962C8B-B14F-4D97-AF65-F5344CB8AC3E}">
        <p14:creationId xmlns:p14="http://schemas.microsoft.com/office/powerpoint/2010/main" val="133515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75656" y="1707654"/>
            <a:ext cx="4608512" cy="2304256"/>
          </a:xfrm>
        </p:spPr>
        <p:txBody>
          <a:bodyPr>
            <a:normAutofit/>
          </a:bodyPr>
          <a:lstStyle/>
          <a:p>
            <a:pPr algn="ctr"/>
            <a:r>
              <a:rPr lang="en-US" dirty="0"/>
              <a:t>Part of this involves setting high standards. This means setting the bar at a high level without it being too hard to reach is vital. </a:t>
            </a:r>
            <a:endParaRPr lang="en-ID" dirty="0"/>
          </a:p>
        </p:txBody>
      </p:sp>
    </p:spTree>
    <p:extLst>
      <p:ext uri="{BB962C8B-B14F-4D97-AF65-F5344CB8AC3E}">
        <p14:creationId xmlns:p14="http://schemas.microsoft.com/office/powerpoint/2010/main" val="199099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75656" y="1419622"/>
            <a:ext cx="4608512" cy="2448272"/>
          </a:xfrm>
        </p:spPr>
        <p:txBody>
          <a:bodyPr>
            <a:normAutofit/>
          </a:bodyPr>
          <a:lstStyle/>
          <a:p>
            <a:pPr algn="ctr"/>
            <a:r>
              <a:rPr lang="en-US" dirty="0"/>
              <a:t>Once you’ve set out the standards for your team and defined your goals clearly, you should give your employees autonomy over defining how the tasks will be done. </a:t>
            </a:r>
            <a:endParaRPr lang="en-ID" dirty="0"/>
          </a:p>
        </p:txBody>
      </p:sp>
    </p:spTree>
    <p:extLst>
      <p:ext uri="{BB962C8B-B14F-4D97-AF65-F5344CB8AC3E}">
        <p14:creationId xmlns:p14="http://schemas.microsoft.com/office/powerpoint/2010/main" val="365251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03648" y="915566"/>
            <a:ext cx="4968552" cy="1440160"/>
          </a:xfrm>
        </p:spPr>
        <p:txBody>
          <a:bodyPr>
            <a:normAutofit/>
          </a:bodyPr>
          <a:lstStyle/>
          <a:p>
            <a:pPr algn="ctr"/>
            <a:r>
              <a:rPr lang="en-US" dirty="0"/>
              <a:t>Allow them to be free to experiment, to try new things and to think in different ways.</a:t>
            </a:r>
            <a:r>
              <a:rPr lang="en-ID" dirty="0"/>
              <a:t> </a:t>
            </a:r>
          </a:p>
        </p:txBody>
      </p:sp>
      <p:pic>
        <p:nvPicPr>
          <p:cNvPr id="2" name="Picture 1">
            <a:extLst>
              <a:ext uri="{FF2B5EF4-FFF2-40B4-BE49-F238E27FC236}">
                <a16:creationId xmlns:a16="http://schemas.microsoft.com/office/drawing/2014/main" id="{D87090CF-CE41-9A45-8470-5013C9C37CBB}"/>
              </a:ext>
            </a:extLst>
          </p:cNvPr>
          <p:cNvPicPr>
            <a:picLocks noChangeAspect="1"/>
          </p:cNvPicPr>
          <p:nvPr/>
        </p:nvPicPr>
        <p:blipFill>
          <a:blip r:embed="rId2"/>
          <a:stretch>
            <a:fillRect/>
          </a:stretch>
        </p:blipFill>
        <p:spPr>
          <a:xfrm>
            <a:off x="2609416" y="2355726"/>
            <a:ext cx="2557016" cy="1359256"/>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737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259632" y="1347614"/>
            <a:ext cx="4968552" cy="864096"/>
          </a:xfrm>
        </p:spPr>
        <p:txBody>
          <a:bodyPr>
            <a:normAutofit/>
          </a:bodyPr>
          <a:lstStyle/>
          <a:p>
            <a:pPr algn="ctr"/>
            <a:r>
              <a:rPr lang="en-US" dirty="0"/>
              <a:t>If they fail, encourage learning from their mistakes.</a:t>
            </a:r>
            <a:endParaRPr lang="en-ID" dirty="0"/>
          </a:p>
        </p:txBody>
      </p:sp>
      <p:pic>
        <p:nvPicPr>
          <p:cNvPr id="2" name="Picture 1">
            <a:extLst>
              <a:ext uri="{FF2B5EF4-FFF2-40B4-BE49-F238E27FC236}">
                <a16:creationId xmlns:a16="http://schemas.microsoft.com/office/drawing/2014/main" id="{74584DD6-9F4D-3843-8FBF-FB32E9739D76}"/>
              </a:ext>
            </a:extLst>
          </p:cNvPr>
          <p:cNvPicPr>
            <a:picLocks noChangeAspect="1"/>
          </p:cNvPicPr>
          <p:nvPr/>
        </p:nvPicPr>
        <p:blipFill>
          <a:blip r:embed="rId2"/>
          <a:stretch>
            <a:fillRect/>
          </a:stretch>
        </p:blipFill>
        <p:spPr>
          <a:xfrm>
            <a:off x="2460005" y="2355726"/>
            <a:ext cx="2567806" cy="1303655"/>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97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75656" y="1779662"/>
            <a:ext cx="4248472" cy="2376264"/>
          </a:xfrm>
        </p:spPr>
        <p:txBody>
          <a:bodyPr>
            <a:normAutofit/>
          </a:bodyPr>
          <a:lstStyle/>
          <a:p>
            <a:pPr algn="ctr"/>
            <a:r>
              <a:rPr lang="en-US" dirty="0"/>
              <a:t>Creating a workplace culture that supports grit development means modelling this behavior to the workforce.</a:t>
            </a:r>
            <a:r>
              <a:rPr lang="en-ID" dirty="0"/>
              <a:t> </a:t>
            </a:r>
          </a:p>
        </p:txBody>
      </p:sp>
    </p:spTree>
    <p:extLst>
      <p:ext uri="{BB962C8B-B14F-4D97-AF65-F5344CB8AC3E}">
        <p14:creationId xmlns:p14="http://schemas.microsoft.com/office/powerpoint/2010/main" val="208272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331640" y="1131590"/>
            <a:ext cx="4968552" cy="936104"/>
          </a:xfrm>
        </p:spPr>
        <p:txBody>
          <a:bodyPr>
            <a:normAutofit/>
          </a:bodyPr>
          <a:lstStyle/>
          <a:p>
            <a:pPr algn="ctr"/>
            <a:r>
              <a:rPr lang="en-US" dirty="0"/>
              <a:t>That means embracing challenges yourself and taking risks. </a:t>
            </a:r>
            <a:endParaRPr lang="en-ID" dirty="0"/>
          </a:p>
        </p:txBody>
      </p:sp>
      <p:pic>
        <p:nvPicPr>
          <p:cNvPr id="4" name="Picture 3">
            <a:extLst>
              <a:ext uri="{FF2B5EF4-FFF2-40B4-BE49-F238E27FC236}">
                <a16:creationId xmlns:a16="http://schemas.microsoft.com/office/drawing/2014/main" id="{42D0A2D4-0ECC-274F-9568-42F270766BF6}"/>
              </a:ext>
            </a:extLst>
          </p:cNvPr>
          <p:cNvPicPr>
            <a:picLocks noChangeAspect="1"/>
          </p:cNvPicPr>
          <p:nvPr/>
        </p:nvPicPr>
        <p:blipFill>
          <a:blip r:embed="rId2"/>
          <a:stretch>
            <a:fillRect/>
          </a:stretch>
        </p:blipFill>
        <p:spPr>
          <a:xfrm>
            <a:off x="2542921" y="2139702"/>
            <a:ext cx="2545989" cy="1704170"/>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0886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75656" y="1779662"/>
            <a:ext cx="4248472" cy="2880320"/>
          </a:xfrm>
        </p:spPr>
        <p:txBody>
          <a:bodyPr>
            <a:normAutofit/>
          </a:bodyPr>
          <a:lstStyle/>
          <a:p>
            <a:pPr algn="ctr"/>
            <a:r>
              <a:rPr lang="en-US" dirty="0"/>
              <a:t>Now imagine a team that demands and craves feedback, being able to take criticism on board without negativity. </a:t>
            </a:r>
            <a:endParaRPr lang="en-ID" dirty="0"/>
          </a:p>
        </p:txBody>
      </p:sp>
    </p:spTree>
    <p:extLst>
      <p:ext uri="{BB962C8B-B14F-4D97-AF65-F5344CB8AC3E}">
        <p14:creationId xmlns:p14="http://schemas.microsoft.com/office/powerpoint/2010/main" val="352824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1131590"/>
            <a:ext cx="6447501" cy="962422"/>
          </a:xfrm>
        </p:spPr>
        <p:txBody>
          <a:bodyPr>
            <a:normAutofit/>
          </a:bodyPr>
          <a:lstStyle/>
          <a:p>
            <a:r>
              <a:rPr lang="en-GB" dirty="0"/>
              <a:t>Helping To Build A Strong And</a:t>
            </a:r>
            <a:br>
              <a:rPr lang="en-GB" dirty="0"/>
            </a:br>
            <a:r>
              <a:rPr lang="en-GB" dirty="0"/>
              <a:t>Relentless Team</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2139702"/>
            <a:ext cx="4647301" cy="2304256"/>
          </a:xfrm>
        </p:spPr>
        <p:txBody>
          <a:bodyPr>
            <a:normAutofit/>
          </a:bodyPr>
          <a:lstStyle/>
          <a:p>
            <a:r>
              <a:rPr lang="en-US" dirty="0"/>
              <a:t>With all of this in mind, how do you build a work team that is relentless and strong? Here are a few tips to point you in the right direction:</a:t>
            </a:r>
            <a:endParaRPr lang="en-ID" dirty="0"/>
          </a:p>
        </p:txBody>
      </p:sp>
    </p:spTree>
    <p:extLst>
      <p:ext uri="{BB962C8B-B14F-4D97-AF65-F5344CB8AC3E}">
        <p14:creationId xmlns:p14="http://schemas.microsoft.com/office/powerpoint/2010/main" val="311044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043608" y="1707654"/>
            <a:ext cx="5544616" cy="2736304"/>
          </a:xfrm>
        </p:spPr>
        <p:txBody>
          <a:bodyPr>
            <a:normAutofit/>
          </a:bodyPr>
          <a:lstStyle/>
          <a:p>
            <a:pPr marL="342900" lvl="0" indent="-342900">
              <a:buFont typeface="Arial" panose="020B0604020202020204" pitchFamily="34" charset="0"/>
              <a:buChar char="•"/>
            </a:pPr>
            <a:r>
              <a:rPr lang="en-GB" dirty="0"/>
              <a:t>Establish a positive work environment. Creating a work environment in which your team feels safe and know that making improvements is just as vital as the final goal itself is essential.</a:t>
            </a:r>
            <a:endParaRPr lang="en-ID" dirty="0"/>
          </a:p>
        </p:txBody>
      </p:sp>
    </p:spTree>
    <p:extLst>
      <p:ext uri="{BB962C8B-B14F-4D97-AF65-F5344CB8AC3E}">
        <p14:creationId xmlns:p14="http://schemas.microsoft.com/office/powerpoint/2010/main" val="46946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043608" y="1635646"/>
            <a:ext cx="5400600" cy="2736304"/>
          </a:xfrm>
        </p:spPr>
        <p:txBody>
          <a:bodyPr>
            <a:normAutofit/>
          </a:bodyPr>
          <a:lstStyle/>
          <a:p>
            <a:pPr marL="342900" lvl="0" indent="-342900">
              <a:buFont typeface="Arial" panose="020B0604020202020204" pitchFamily="34" charset="0"/>
              <a:buChar char="•"/>
            </a:pPr>
            <a:r>
              <a:rPr lang="en-GB" dirty="0"/>
              <a:t>Set realistic expectations. It’s important to have ongoing dialogue with your team, instilling the concept that failure can be positive, and lessons can be learned from mistakes.</a:t>
            </a:r>
            <a:endParaRPr lang="en-ID" dirty="0"/>
          </a:p>
        </p:txBody>
      </p:sp>
    </p:spTree>
    <p:extLst>
      <p:ext uri="{BB962C8B-B14F-4D97-AF65-F5344CB8AC3E}">
        <p14:creationId xmlns:p14="http://schemas.microsoft.com/office/powerpoint/2010/main" val="29928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043608" y="1563638"/>
            <a:ext cx="5904656" cy="2736304"/>
          </a:xfrm>
        </p:spPr>
        <p:txBody>
          <a:bodyPr>
            <a:normAutofit/>
          </a:bodyPr>
          <a:lstStyle/>
          <a:p>
            <a:pPr marL="342900" lvl="0" indent="-342900">
              <a:buFont typeface="Arial" panose="020B0604020202020204" pitchFamily="34" charset="0"/>
              <a:buChar char="•"/>
            </a:pPr>
            <a:r>
              <a:rPr lang="en-GB" dirty="0"/>
              <a:t>Set stretching goals. If your team stays within its comfort zone, there’s a lack of creativity and innovation. Your team must be encouraged to identify its limits so you can then implement new goals to push them to exceed those boundaries.</a:t>
            </a:r>
            <a:endParaRPr lang="en-ID" dirty="0"/>
          </a:p>
        </p:txBody>
      </p:sp>
    </p:spTree>
    <p:extLst>
      <p:ext uri="{BB962C8B-B14F-4D97-AF65-F5344CB8AC3E}">
        <p14:creationId xmlns:p14="http://schemas.microsoft.com/office/powerpoint/2010/main" val="348127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827584" y="1635646"/>
            <a:ext cx="5976664" cy="2736304"/>
          </a:xfrm>
        </p:spPr>
        <p:txBody>
          <a:bodyPr>
            <a:normAutofit/>
          </a:bodyPr>
          <a:lstStyle/>
          <a:p>
            <a:pPr marL="342900" lvl="0" indent="-342900">
              <a:buFont typeface="Arial" panose="020B0604020202020204" pitchFamily="34" charset="0"/>
              <a:buChar char="•"/>
            </a:pPr>
            <a:r>
              <a:rPr lang="en-GB" dirty="0"/>
              <a:t>Monitor experiences. At regular intervals, you need to get team feedback so you can clearly understand their frustrations and pain points. Making yourself available to support them whenever necessary is key.</a:t>
            </a:r>
            <a:endParaRPr lang="en-ID" dirty="0"/>
          </a:p>
        </p:txBody>
      </p:sp>
    </p:spTree>
    <p:extLst>
      <p:ext uri="{BB962C8B-B14F-4D97-AF65-F5344CB8AC3E}">
        <p14:creationId xmlns:p14="http://schemas.microsoft.com/office/powerpoint/2010/main" val="378551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899592" y="1779662"/>
            <a:ext cx="6048672" cy="2736304"/>
          </a:xfrm>
        </p:spPr>
        <p:txBody>
          <a:bodyPr>
            <a:normAutofit/>
          </a:bodyPr>
          <a:lstStyle/>
          <a:p>
            <a:pPr marL="342900" lvl="0" indent="-342900">
              <a:buFont typeface="Arial" panose="020B0604020202020204" pitchFamily="34" charset="0"/>
              <a:buChar char="•"/>
            </a:pPr>
            <a:r>
              <a:rPr lang="en-GB" dirty="0"/>
              <a:t>Learning and reflection – reflecting and learning is part of the improvement process. Identify where positive learning can be made from failures and mistakes.</a:t>
            </a:r>
            <a:endParaRPr lang="en-ID" dirty="0"/>
          </a:p>
        </p:txBody>
      </p:sp>
    </p:spTree>
    <p:extLst>
      <p:ext uri="{BB962C8B-B14F-4D97-AF65-F5344CB8AC3E}">
        <p14:creationId xmlns:p14="http://schemas.microsoft.com/office/powerpoint/2010/main" val="243053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19672" y="915566"/>
            <a:ext cx="3960440" cy="1440160"/>
          </a:xfrm>
        </p:spPr>
        <p:txBody>
          <a:bodyPr>
            <a:normAutofit/>
          </a:bodyPr>
          <a:lstStyle/>
          <a:p>
            <a:pPr algn="ctr"/>
            <a:r>
              <a:rPr lang="en-US" dirty="0"/>
              <a:t>This is the kind of workplace that demonstrates grit and resilience in practice. </a:t>
            </a:r>
            <a:endParaRPr lang="en-ID" dirty="0"/>
          </a:p>
        </p:txBody>
      </p:sp>
      <p:pic>
        <p:nvPicPr>
          <p:cNvPr id="2" name="Picture 1">
            <a:extLst>
              <a:ext uri="{FF2B5EF4-FFF2-40B4-BE49-F238E27FC236}">
                <a16:creationId xmlns:a16="http://schemas.microsoft.com/office/drawing/2014/main" id="{EC9C6ACA-B09E-7F4A-B114-20FF54E9C1DA}"/>
              </a:ext>
            </a:extLst>
          </p:cNvPr>
          <p:cNvPicPr>
            <a:picLocks noChangeAspect="1"/>
          </p:cNvPicPr>
          <p:nvPr/>
        </p:nvPicPr>
        <p:blipFill>
          <a:blip r:embed="rId2"/>
          <a:stretch>
            <a:fillRect/>
          </a:stretch>
        </p:blipFill>
        <p:spPr>
          <a:xfrm>
            <a:off x="2349500" y="2366012"/>
            <a:ext cx="2582540" cy="1475737"/>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2416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331640" y="1275606"/>
            <a:ext cx="4896544" cy="2880320"/>
          </a:xfrm>
        </p:spPr>
        <p:txBody>
          <a:bodyPr>
            <a:normAutofit/>
          </a:bodyPr>
          <a:lstStyle/>
          <a:p>
            <a:pPr algn="ctr"/>
            <a:r>
              <a:rPr lang="en-US" dirty="0"/>
              <a:t>However, if you’re in the workplace, how can you cultivate more grit and resilience so you can cope more effectively? If you’re leading a team, how can you foster these qualities in your workforce? </a:t>
            </a:r>
            <a:endParaRPr lang="en-ID" dirty="0"/>
          </a:p>
        </p:txBody>
      </p:sp>
    </p:spTree>
    <p:extLst>
      <p:ext uri="{BB962C8B-B14F-4D97-AF65-F5344CB8AC3E}">
        <p14:creationId xmlns:p14="http://schemas.microsoft.com/office/powerpoint/2010/main" val="151409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1563638"/>
            <a:ext cx="6447501" cy="602382"/>
          </a:xfrm>
        </p:spPr>
        <p:txBody>
          <a:bodyPr>
            <a:normAutofit/>
          </a:bodyPr>
          <a:lstStyle/>
          <a:p>
            <a:r>
              <a:rPr lang="en-GB" dirty="0"/>
              <a:t>Personal Ways To Cultivate Grit At Work</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2211710"/>
            <a:ext cx="3855213" cy="2088232"/>
          </a:xfrm>
        </p:spPr>
        <p:txBody>
          <a:bodyPr>
            <a:normAutofit/>
          </a:bodyPr>
          <a:lstStyle/>
          <a:p>
            <a:r>
              <a:rPr lang="en-US" dirty="0"/>
              <a:t>We’ve already pointed out that grit is more important than knowledge or talent.</a:t>
            </a:r>
            <a:r>
              <a:rPr lang="en-ID" dirty="0"/>
              <a:t> </a:t>
            </a:r>
          </a:p>
        </p:txBody>
      </p:sp>
    </p:spTree>
    <p:extLst>
      <p:ext uri="{BB962C8B-B14F-4D97-AF65-F5344CB8AC3E}">
        <p14:creationId xmlns:p14="http://schemas.microsoft.com/office/powerpoint/2010/main" val="93174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8" presetClass="entr" presetSubtype="12"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strips(downLeft)">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19672" y="1205154"/>
            <a:ext cx="4248472" cy="1368152"/>
          </a:xfrm>
        </p:spPr>
        <p:txBody>
          <a:bodyPr>
            <a:normAutofit/>
          </a:bodyPr>
          <a:lstStyle/>
          <a:p>
            <a:pPr algn="ctr"/>
            <a:r>
              <a:rPr lang="en-US" dirty="0"/>
              <a:t>So, how can you cultivate more grit in yourself when you’re in the workplace?</a:t>
            </a:r>
            <a:endParaRPr lang="en-ID" dirty="0"/>
          </a:p>
        </p:txBody>
      </p:sp>
      <p:pic>
        <p:nvPicPr>
          <p:cNvPr id="2" name="Picture 1">
            <a:extLst>
              <a:ext uri="{FF2B5EF4-FFF2-40B4-BE49-F238E27FC236}">
                <a16:creationId xmlns:a16="http://schemas.microsoft.com/office/drawing/2014/main" id="{3349F9AE-3525-E04E-8D6A-14AFCFF0A9AA}"/>
              </a:ext>
            </a:extLst>
          </p:cNvPr>
          <p:cNvPicPr>
            <a:picLocks noChangeAspect="1"/>
          </p:cNvPicPr>
          <p:nvPr/>
        </p:nvPicPr>
        <p:blipFill>
          <a:blip r:embed="rId2"/>
          <a:stretch>
            <a:fillRect/>
          </a:stretch>
        </p:blipFill>
        <p:spPr>
          <a:xfrm>
            <a:off x="2483768" y="2608628"/>
            <a:ext cx="2525266" cy="1259266"/>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183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899592" y="1203598"/>
            <a:ext cx="4248472" cy="576064"/>
          </a:xfrm>
        </p:spPr>
        <p:txBody>
          <a:bodyPr>
            <a:normAutofit/>
          </a:bodyPr>
          <a:lstStyle/>
          <a:p>
            <a:r>
              <a:rPr lang="en-US" dirty="0"/>
              <a:t>Here are some top tips:</a:t>
            </a:r>
            <a:endParaRPr lang="en-ID" dirty="0"/>
          </a:p>
        </p:txBody>
      </p:sp>
      <p:sp>
        <p:nvSpPr>
          <p:cNvPr id="4" name="Content Placeholder 2">
            <a:extLst>
              <a:ext uri="{FF2B5EF4-FFF2-40B4-BE49-F238E27FC236}">
                <a16:creationId xmlns:a16="http://schemas.microsoft.com/office/drawing/2014/main" id="{C51C8668-668A-A74A-80D6-D21CD101313C}"/>
              </a:ext>
            </a:extLst>
          </p:cNvPr>
          <p:cNvSpPr txBox="1">
            <a:spLocks/>
          </p:cNvSpPr>
          <p:nvPr/>
        </p:nvSpPr>
        <p:spPr>
          <a:xfrm>
            <a:off x="899592" y="1779662"/>
            <a:ext cx="4968552" cy="2304256"/>
          </a:xfrm>
          <a:prstGeom prst="rect">
            <a:avLst/>
          </a:prstGeom>
        </p:spPr>
        <p:txBody>
          <a:bodyPr vert="horz" lIns="91440" tIns="45720" rIns="91440" bIns="45720" rtlCol="0">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342900" indent="-342900">
              <a:buFont typeface="Arial" panose="020B0604020202020204" pitchFamily="34" charset="0"/>
              <a:buChar char="•"/>
            </a:pPr>
            <a:r>
              <a:rPr lang="en-US" dirty="0"/>
              <a:t>Pursue your passions. Passions involve adversity and challenges, but we find the process rewarding.</a:t>
            </a:r>
            <a:r>
              <a:rPr lang="en-ID" dirty="0"/>
              <a:t> </a:t>
            </a:r>
            <a:r>
              <a:rPr lang="en-US" dirty="0"/>
              <a:t>This is why you need to seek for meaning in your work.</a:t>
            </a:r>
            <a:r>
              <a:rPr lang="en-ID" dirty="0"/>
              <a:t> </a:t>
            </a:r>
          </a:p>
        </p:txBody>
      </p:sp>
    </p:spTree>
    <p:extLst>
      <p:ext uri="{BB962C8B-B14F-4D97-AF65-F5344CB8AC3E}">
        <p14:creationId xmlns:p14="http://schemas.microsoft.com/office/powerpoint/2010/main" val="54310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strips(downLeft)">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547664" y="1635646"/>
            <a:ext cx="4248472" cy="2232248"/>
          </a:xfrm>
        </p:spPr>
        <p:txBody>
          <a:bodyPr>
            <a:normAutofit/>
          </a:bodyPr>
          <a:lstStyle/>
          <a:p>
            <a:pPr lvl="0" algn="ctr"/>
            <a:r>
              <a:rPr lang="en-GB" dirty="0"/>
              <a:t>Work on activities that you find exciting or make the activities you have to undertake exciting. People with grit don’t have a job, they have a vocation.</a:t>
            </a:r>
            <a:endParaRPr lang="en-ID" dirty="0"/>
          </a:p>
        </p:txBody>
      </p:sp>
    </p:spTree>
    <p:extLst>
      <p:ext uri="{BB962C8B-B14F-4D97-AF65-F5344CB8AC3E}">
        <p14:creationId xmlns:p14="http://schemas.microsoft.com/office/powerpoint/2010/main" val="278580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Face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1253</TotalTime>
  <Words>865</Words>
  <Application>Microsoft Macintosh PowerPoint</Application>
  <PresentationFormat>On-screen Show (16:9)</PresentationFormat>
  <Paragraphs>40</Paragraphs>
  <Slides>35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Trebuchet MS</vt:lpstr>
      <vt:lpstr>Wingdings 3</vt:lpstr>
      <vt:lpstr>Facet</vt:lpstr>
      <vt:lpstr>PowerPoint Presentation</vt:lpstr>
      <vt:lpstr>PowerPoint Presentation</vt:lpstr>
      <vt:lpstr>PowerPoint Presentation</vt:lpstr>
      <vt:lpstr>PowerPoint Presentation</vt:lpstr>
      <vt:lpstr>PowerPoint Presentation</vt:lpstr>
      <vt:lpstr>Personal Ways To Cultivate Grit At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Relentless Drive And Leadership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Helping To Build A Strong And Relentless Team</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91</cp:revision>
  <dcterms:created xsi:type="dcterms:W3CDTF">2018-10-15T07:11:14Z</dcterms:created>
  <dcterms:modified xsi:type="dcterms:W3CDTF">2020-07-24T09:00:23Z</dcterms:modified>
</cp:coreProperties>
</file>