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4" r:id="rId1"/>
  </p:sldMasterIdLst>
  <p:notesMasterIdLst>
    <p:notesMasterId r:id="rId41"/>
  </p:notesMasterIdLst>
  <p:sldIdLst>
    <p:sldId id="257" r:id="rId2"/>
    <p:sldId id="295" r:id="rId3"/>
    <p:sldId id="261" r:id="rId4"/>
    <p:sldId id="288" r:id="rId5"/>
    <p:sldId id="296" r:id="rId6"/>
    <p:sldId id="297" r:id="rId7"/>
    <p:sldId id="298" r:id="rId8"/>
    <p:sldId id="299" r:id="rId9"/>
    <p:sldId id="291" r:id="rId10"/>
    <p:sldId id="292" r:id="rId11"/>
    <p:sldId id="300" r:id="rId12"/>
    <p:sldId id="301" r:id="rId13"/>
    <p:sldId id="302" r:id="rId14"/>
    <p:sldId id="303" r:id="rId15"/>
    <p:sldId id="304" r:id="rId16"/>
    <p:sldId id="305" r:id="rId17"/>
    <p:sldId id="306" r:id="rId18"/>
    <p:sldId id="307" r:id="rId19"/>
    <p:sldId id="308" r:id="rId20"/>
    <p:sldId id="309" r:id="rId21"/>
    <p:sldId id="310" r:id="rId22"/>
    <p:sldId id="311" r:id="rId23"/>
    <p:sldId id="312" r:id="rId24"/>
    <p:sldId id="313" r:id="rId25"/>
    <p:sldId id="314" r:id="rId26"/>
    <p:sldId id="315" r:id="rId27"/>
    <p:sldId id="316" r:id="rId28"/>
    <p:sldId id="317" r:id="rId29"/>
    <p:sldId id="318" r:id="rId30"/>
    <p:sldId id="293" r:id="rId31"/>
    <p:sldId id="294" r:id="rId32"/>
    <p:sldId id="319" r:id="rId33"/>
    <p:sldId id="320" r:id="rId34"/>
    <p:sldId id="321" r:id="rId35"/>
    <p:sldId id="322" r:id="rId36"/>
    <p:sldId id="323" r:id="rId37"/>
    <p:sldId id="324" r:id="rId38"/>
    <p:sldId id="325" r:id="rId39"/>
    <p:sldId id="326" r:id="rId4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9E5"/>
    <a:srgbClr val="FFEC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125"/>
    <p:restoredTop sz="94650"/>
  </p:normalViewPr>
  <p:slideViewPr>
    <p:cSldViewPr>
      <p:cViewPr varScale="1">
        <p:scale>
          <a:sx n="118" d="100"/>
          <a:sy n="118" d="100"/>
        </p:scale>
        <p:origin x="208" y="1112"/>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1461"/>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8BA754-79BD-4972-839A-D62EA2C7C3EA}" type="datetimeFigureOut">
              <a:rPr lang="en-US" smtClean="0"/>
              <a:pPr/>
              <a:t>7/24/20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9BBF2C-A7F8-4A46-8FD9-0FE6834BDEB8}" type="slidenum">
              <a:rPr lang="en-US" smtClean="0"/>
              <a:pPr/>
              <a:t>‹#›</a:t>
            </a:fld>
            <a:endParaRPr lang="en-US"/>
          </a:p>
        </p:txBody>
      </p:sp>
    </p:spTree>
    <p:extLst>
      <p:ext uri="{BB962C8B-B14F-4D97-AF65-F5344CB8AC3E}">
        <p14:creationId xmlns:p14="http://schemas.microsoft.com/office/powerpoint/2010/main" val="220163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C59BBF2C-A7F8-4A46-8FD9-0FE6834BDEB8}" type="slidenum">
              <a:rPr lang="en-US" smtClean="0"/>
              <a:pPr/>
              <a:t>1</a:t>
            </a:fld>
            <a:endParaRPr lang="en-US"/>
          </a:p>
        </p:txBody>
      </p:sp>
    </p:spTree>
    <p:extLst>
      <p:ext uri="{BB962C8B-B14F-4D97-AF65-F5344CB8AC3E}">
        <p14:creationId xmlns:p14="http://schemas.microsoft.com/office/powerpoint/2010/main" val="3078734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6350"/>
            <a:ext cx="9144000" cy="5149850"/>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8241E9-601D-4A27-BF72-C7763949FF5A}" type="datetimeFigureOut">
              <a:rPr lang="en-US" smtClean="0"/>
              <a:pPr/>
              <a:t>7/24/20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86AFA4-EB3C-4B7D-993E-220BD55D95C0}" type="slidenum">
              <a:rPr lang="en-US" smtClean="0"/>
              <a:pPr/>
              <a:t>‹#›</a:t>
            </a:fld>
            <a:endParaRPr lang="en-US"/>
          </a:p>
        </p:txBody>
      </p:sp>
    </p:spTree>
    <p:extLst>
      <p:ext uri="{BB962C8B-B14F-4D97-AF65-F5344CB8AC3E}">
        <p14:creationId xmlns:p14="http://schemas.microsoft.com/office/powerpoint/2010/main" val="1106322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8241E9-601D-4A27-BF72-C7763949FF5A}" type="datetimeFigureOut">
              <a:rPr lang="en-US" smtClean="0"/>
              <a:pPr/>
              <a:t>7/24/20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86AFA4-EB3C-4B7D-993E-220BD55D95C0}" type="slidenum">
              <a:rPr lang="en-US" smtClean="0"/>
              <a:pPr/>
              <a:t>‹#›</a:t>
            </a:fld>
            <a:endParaRPr lang="en-US"/>
          </a:p>
        </p:txBody>
      </p:sp>
    </p:spTree>
    <p:extLst>
      <p:ext uri="{BB962C8B-B14F-4D97-AF65-F5344CB8AC3E}">
        <p14:creationId xmlns:p14="http://schemas.microsoft.com/office/powerpoint/2010/main" val="3835582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8241E9-601D-4A27-BF72-C7763949FF5A}" type="datetimeFigureOut">
              <a:rPr lang="en-US" smtClean="0"/>
              <a:pPr/>
              <a:t>7/24/20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86AFA4-EB3C-4B7D-993E-220BD55D95C0}" type="slidenum">
              <a:rPr lang="en-US" smtClean="0"/>
              <a:pPr/>
              <a:t>‹#›</a:t>
            </a:fld>
            <a:endParaRPr lang="en-US"/>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66500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8241E9-601D-4A27-BF72-C7763949FF5A}" type="datetimeFigureOut">
              <a:rPr lang="en-US" smtClean="0"/>
              <a:pPr/>
              <a:t>7/24/20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86AFA4-EB3C-4B7D-993E-220BD55D95C0}" type="slidenum">
              <a:rPr lang="en-US" smtClean="0"/>
              <a:pPr/>
              <a:t>‹#›</a:t>
            </a:fld>
            <a:endParaRPr lang="en-US"/>
          </a:p>
        </p:txBody>
      </p:sp>
    </p:spTree>
    <p:extLst>
      <p:ext uri="{BB962C8B-B14F-4D97-AF65-F5344CB8AC3E}">
        <p14:creationId xmlns:p14="http://schemas.microsoft.com/office/powerpoint/2010/main" val="3348389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8241E9-601D-4A27-BF72-C7763949FF5A}" type="datetimeFigureOut">
              <a:rPr lang="en-US" smtClean="0"/>
              <a:pPr/>
              <a:t>7/24/20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86AFA4-EB3C-4B7D-993E-220BD55D95C0}" type="slidenum">
              <a:rPr lang="en-US" smtClean="0"/>
              <a:pPr/>
              <a:t>‹#›</a:t>
            </a:fld>
            <a:endParaRPr lang="en-US"/>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9139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8241E9-601D-4A27-BF72-C7763949FF5A}" type="datetimeFigureOut">
              <a:rPr lang="en-US" smtClean="0"/>
              <a:pPr/>
              <a:t>7/24/20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86AFA4-EB3C-4B7D-993E-220BD55D95C0}" type="slidenum">
              <a:rPr lang="en-US" smtClean="0"/>
              <a:pPr/>
              <a:t>‹#›</a:t>
            </a:fld>
            <a:endParaRPr lang="en-US"/>
          </a:p>
        </p:txBody>
      </p:sp>
    </p:spTree>
    <p:extLst>
      <p:ext uri="{BB962C8B-B14F-4D97-AF65-F5344CB8AC3E}">
        <p14:creationId xmlns:p14="http://schemas.microsoft.com/office/powerpoint/2010/main" val="29845215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8241E9-601D-4A27-BF72-C7763949FF5A}" type="datetimeFigureOut">
              <a:rPr lang="en-US" smtClean="0"/>
              <a:pPr/>
              <a:t>7/24/20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86AFA4-EB3C-4B7D-993E-220BD55D95C0}" type="slidenum">
              <a:rPr lang="en-US" smtClean="0"/>
              <a:pPr/>
              <a:t>‹#›</a:t>
            </a:fld>
            <a:endParaRPr lang="en-US"/>
          </a:p>
        </p:txBody>
      </p:sp>
    </p:spTree>
    <p:extLst>
      <p:ext uri="{BB962C8B-B14F-4D97-AF65-F5344CB8AC3E}">
        <p14:creationId xmlns:p14="http://schemas.microsoft.com/office/powerpoint/2010/main" val="42709509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8241E9-601D-4A27-BF72-C7763949FF5A}" type="datetimeFigureOut">
              <a:rPr lang="en-US" smtClean="0"/>
              <a:pPr/>
              <a:t>7/24/20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86AFA4-EB3C-4B7D-993E-220BD55D95C0}" type="slidenum">
              <a:rPr lang="en-US" smtClean="0"/>
              <a:pPr/>
              <a:t>‹#›</a:t>
            </a:fld>
            <a:endParaRPr lang="en-US"/>
          </a:p>
        </p:txBody>
      </p:sp>
    </p:spTree>
    <p:extLst>
      <p:ext uri="{BB962C8B-B14F-4D97-AF65-F5344CB8AC3E}">
        <p14:creationId xmlns:p14="http://schemas.microsoft.com/office/powerpoint/2010/main" val="3177996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D8241E9-601D-4A27-BF72-C7763949FF5A}" type="datetimeFigureOut">
              <a:rPr lang="en-US" smtClean="0"/>
              <a:pPr/>
              <a:t>7/24/20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86AFA4-EB3C-4B7D-993E-220BD55D95C0}" type="slidenum">
              <a:rPr lang="en-US" smtClean="0"/>
              <a:pPr/>
              <a:t>‹#›</a:t>
            </a:fld>
            <a:endParaRPr lang="en-US"/>
          </a:p>
        </p:txBody>
      </p:sp>
    </p:spTree>
    <p:extLst>
      <p:ext uri="{BB962C8B-B14F-4D97-AF65-F5344CB8AC3E}">
        <p14:creationId xmlns:p14="http://schemas.microsoft.com/office/powerpoint/2010/main" val="1314315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8241E9-601D-4A27-BF72-C7763949FF5A}" type="datetimeFigureOut">
              <a:rPr lang="en-US" smtClean="0"/>
              <a:pPr/>
              <a:t>7/24/20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86AFA4-EB3C-4B7D-993E-220BD55D95C0}" type="slidenum">
              <a:rPr lang="en-US" smtClean="0"/>
              <a:pPr/>
              <a:t>‹#›</a:t>
            </a:fld>
            <a:endParaRPr lang="en-US"/>
          </a:p>
        </p:txBody>
      </p:sp>
    </p:spTree>
    <p:extLst>
      <p:ext uri="{BB962C8B-B14F-4D97-AF65-F5344CB8AC3E}">
        <p14:creationId xmlns:p14="http://schemas.microsoft.com/office/powerpoint/2010/main" val="2727158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8241E9-601D-4A27-BF72-C7763949FF5A}" type="datetimeFigureOut">
              <a:rPr lang="en-US" smtClean="0"/>
              <a:pPr/>
              <a:t>7/24/20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86AFA4-EB3C-4B7D-993E-220BD55D95C0}" type="slidenum">
              <a:rPr lang="en-US" smtClean="0"/>
              <a:pPr/>
              <a:t>‹#›</a:t>
            </a:fld>
            <a:endParaRPr lang="en-US"/>
          </a:p>
        </p:txBody>
      </p:sp>
    </p:spTree>
    <p:extLst>
      <p:ext uri="{BB962C8B-B14F-4D97-AF65-F5344CB8AC3E}">
        <p14:creationId xmlns:p14="http://schemas.microsoft.com/office/powerpoint/2010/main" val="3613068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8241E9-601D-4A27-BF72-C7763949FF5A}" type="datetimeFigureOut">
              <a:rPr lang="en-US" smtClean="0"/>
              <a:pPr/>
              <a:t>7/24/20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86AFA4-EB3C-4B7D-993E-220BD55D95C0}" type="slidenum">
              <a:rPr lang="en-US" smtClean="0"/>
              <a:pPr/>
              <a:t>‹#›</a:t>
            </a:fld>
            <a:endParaRPr lang="en-US"/>
          </a:p>
        </p:txBody>
      </p:sp>
    </p:spTree>
    <p:extLst>
      <p:ext uri="{BB962C8B-B14F-4D97-AF65-F5344CB8AC3E}">
        <p14:creationId xmlns:p14="http://schemas.microsoft.com/office/powerpoint/2010/main" val="832956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8241E9-601D-4A27-BF72-C7763949FF5A}" type="datetimeFigureOut">
              <a:rPr lang="en-US" smtClean="0"/>
              <a:pPr/>
              <a:t>7/24/20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86AFA4-EB3C-4B7D-993E-220BD55D95C0}" type="slidenum">
              <a:rPr lang="en-US" smtClean="0"/>
              <a:pPr/>
              <a:t>‹#›</a:t>
            </a:fld>
            <a:endParaRPr lang="en-US"/>
          </a:p>
        </p:txBody>
      </p:sp>
    </p:spTree>
    <p:extLst>
      <p:ext uri="{BB962C8B-B14F-4D97-AF65-F5344CB8AC3E}">
        <p14:creationId xmlns:p14="http://schemas.microsoft.com/office/powerpoint/2010/main" val="2745068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8241E9-601D-4A27-BF72-C7763949FF5A}" type="datetimeFigureOut">
              <a:rPr lang="en-US" smtClean="0"/>
              <a:pPr/>
              <a:t>7/24/20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86AFA4-EB3C-4B7D-993E-220BD55D95C0}" type="slidenum">
              <a:rPr lang="en-US" smtClean="0"/>
              <a:pPr/>
              <a:t>‹#›</a:t>
            </a:fld>
            <a:endParaRPr lang="en-US"/>
          </a:p>
        </p:txBody>
      </p:sp>
    </p:spTree>
    <p:extLst>
      <p:ext uri="{BB962C8B-B14F-4D97-AF65-F5344CB8AC3E}">
        <p14:creationId xmlns:p14="http://schemas.microsoft.com/office/powerpoint/2010/main" val="1309114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D8241E9-601D-4A27-BF72-C7763949FF5A}" type="datetimeFigureOut">
              <a:rPr lang="en-US" smtClean="0"/>
              <a:pPr/>
              <a:t>7/24/20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86AFA4-EB3C-4B7D-993E-220BD55D95C0}" type="slidenum">
              <a:rPr lang="en-US" smtClean="0"/>
              <a:pPr/>
              <a:t>‹#›</a:t>
            </a:fld>
            <a:endParaRPr lang="en-US"/>
          </a:p>
        </p:txBody>
      </p:sp>
    </p:spTree>
    <p:extLst>
      <p:ext uri="{BB962C8B-B14F-4D97-AF65-F5344CB8AC3E}">
        <p14:creationId xmlns:p14="http://schemas.microsoft.com/office/powerpoint/2010/main" val="781586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86AFA4-EB3C-4B7D-993E-220BD55D95C0}" type="slidenum">
              <a:rPr lang="en-US" smtClean="0"/>
              <a:pPr/>
              <a:t>‹#›</a:t>
            </a:fld>
            <a:endParaRPr lang="en-US"/>
          </a:p>
        </p:txBody>
      </p:sp>
      <p:sp>
        <p:nvSpPr>
          <p:cNvPr id="5" name="Date Placeholder 4"/>
          <p:cNvSpPr>
            <a:spLocks noGrp="1"/>
          </p:cNvSpPr>
          <p:nvPr>
            <p:ph type="dt" sz="half" idx="10"/>
          </p:nvPr>
        </p:nvSpPr>
        <p:spPr/>
        <p:txBody>
          <a:bodyPr/>
          <a:lstStyle/>
          <a:p>
            <a:fld id="{4D8241E9-601D-4A27-BF72-C7763949FF5A}" type="datetimeFigureOut">
              <a:rPr lang="en-US" smtClean="0"/>
              <a:pPr/>
              <a:t>7/24/20</a:t>
            </a:fld>
            <a:endParaRPr lang="en-US"/>
          </a:p>
        </p:txBody>
      </p:sp>
    </p:spTree>
    <p:extLst>
      <p:ext uri="{BB962C8B-B14F-4D97-AF65-F5344CB8AC3E}">
        <p14:creationId xmlns:p14="http://schemas.microsoft.com/office/powerpoint/2010/main" val="3790099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4D8241E9-601D-4A27-BF72-C7763949FF5A}" type="datetimeFigureOut">
              <a:rPr lang="en-US" smtClean="0"/>
              <a:pPr/>
              <a:t>7/24/20</a:t>
            </a:fld>
            <a:endParaRPr lang="en-US"/>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fld id="{4586AFA4-EB3C-4B7D-993E-220BD55D95C0}" type="slidenum">
              <a:rPr lang="en-US" smtClean="0"/>
              <a:pPr/>
              <a:t>‹#›</a:t>
            </a:fld>
            <a:endParaRPr lang="en-US"/>
          </a:p>
        </p:txBody>
      </p:sp>
    </p:spTree>
    <p:extLst>
      <p:ext uri="{BB962C8B-B14F-4D97-AF65-F5344CB8AC3E}">
        <p14:creationId xmlns:p14="http://schemas.microsoft.com/office/powerpoint/2010/main" val="1694041908"/>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 id="2147483887" r:id="rId13"/>
    <p:sldLayoutId id="2147483888" r:id="rId14"/>
    <p:sldLayoutId id="2147483889" r:id="rId15"/>
    <p:sldLayoutId id="2147483890" r:id="rId16"/>
  </p:sldLayoutIdLst>
  <p:txStyles>
    <p:titleStyle>
      <a:lvl1pPr algn="l" defTabSz="342900" rtl="0" eaLnBrk="1" latinLnBrk="0" hangingPunct="1">
        <a:spcBef>
          <a:spcPct val="0"/>
        </a:spcBef>
        <a:buNone/>
        <a:defRPr sz="2600" kern="1200">
          <a:solidFill>
            <a:schemeClr val="accent1"/>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342900" rtl="0" eaLnBrk="1" latinLnBrk="0" hangingPunct="1">
        <a:spcBef>
          <a:spcPts val="750"/>
        </a:spcBef>
        <a:spcAft>
          <a:spcPts val="0"/>
        </a:spcAft>
        <a:buClr>
          <a:schemeClr val="accent1"/>
        </a:buClr>
        <a:buSzPct val="80000"/>
        <a:buFont typeface="Wingdings 3" charset="2"/>
        <a:buNone/>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1pPr>
      <a:lvl2pPr marL="342900" indent="0" algn="l" defTabSz="342900" rtl="0" eaLnBrk="1" latinLnBrk="0" hangingPunct="1">
        <a:spcBef>
          <a:spcPts val="750"/>
        </a:spcBef>
        <a:spcAft>
          <a:spcPts val="0"/>
        </a:spcAft>
        <a:buClr>
          <a:schemeClr val="accent1"/>
        </a:buClr>
        <a:buSzPct val="80000"/>
        <a:buFont typeface="Wingdings 3" charset="2"/>
        <a:buNone/>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2pPr>
      <a:lvl3pPr marL="685800" indent="0" algn="l" defTabSz="342900" rtl="0" eaLnBrk="1" latinLnBrk="0" hangingPunct="1">
        <a:spcBef>
          <a:spcPts val="750"/>
        </a:spcBef>
        <a:spcAft>
          <a:spcPts val="0"/>
        </a:spcAft>
        <a:buClr>
          <a:schemeClr val="accent1"/>
        </a:buClr>
        <a:buSzPct val="80000"/>
        <a:buFont typeface="Wingdings 3" charset="2"/>
        <a:buNone/>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3pPr>
      <a:lvl4pPr marL="1028700" indent="0" algn="l" defTabSz="342900" rtl="0" eaLnBrk="1" latinLnBrk="0" hangingPunct="1">
        <a:spcBef>
          <a:spcPts val="750"/>
        </a:spcBef>
        <a:spcAft>
          <a:spcPts val="0"/>
        </a:spcAft>
        <a:buClr>
          <a:schemeClr val="accent1"/>
        </a:buClr>
        <a:buSzPct val="80000"/>
        <a:buFont typeface="Wingdings 3" charset="2"/>
        <a:buNone/>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4pPr>
      <a:lvl5pPr marL="1371600" indent="0" algn="l" defTabSz="342900" rtl="0" eaLnBrk="1" latinLnBrk="0" hangingPunct="1">
        <a:spcBef>
          <a:spcPts val="750"/>
        </a:spcBef>
        <a:spcAft>
          <a:spcPts val="0"/>
        </a:spcAft>
        <a:buClr>
          <a:schemeClr val="accent1"/>
        </a:buClr>
        <a:buSzPct val="80000"/>
        <a:buFont typeface="Wingdings 3" charset="2"/>
        <a:buNone/>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 t="4799" r="35" b="7623"/>
          <a:stretch/>
        </p:blipFill>
        <p:spPr>
          <a:xfrm>
            <a:off x="-14418" y="-92546"/>
            <a:ext cx="9194930" cy="5256685"/>
          </a:xfrm>
          <a:prstGeom prst="rect">
            <a:avLst/>
          </a:prstGeom>
        </p:spPr>
      </p:pic>
      <p:sp>
        <p:nvSpPr>
          <p:cNvPr id="10" name="Rectangle 9">
            <a:extLst>
              <a:ext uri="{FF2B5EF4-FFF2-40B4-BE49-F238E27FC236}">
                <a16:creationId xmlns:a16="http://schemas.microsoft.com/office/drawing/2014/main" id="{E9C44ADE-5969-E345-9A29-D3F18514F321}"/>
              </a:ext>
            </a:extLst>
          </p:cNvPr>
          <p:cNvSpPr/>
          <p:nvPr/>
        </p:nvSpPr>
        <p:spPr>
          <a:xfrm>
            <a:off x="5334000" y="2343150"/>
            <a:ext cx="3581400" cy="2514600"/>
          </a:xfrm>
          <a:prstGeom prst="rect">
            <a:avLst/>
          </a:prstGeom>
          <a:noFill/>
          <a:ln w="571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985AB16-A654-B842-91B1-87A656B0390F}"/>
              </a:ext>
            </a:extLst>
          </p:cNvPr>
          <p:cNvSpPr/>
          <p:nvPr/>
        </p:nvSpPr>
        <p:spPr>
          <a:xfrm>
            <a:off x="5410200" y="2419350"/>
            <a:ext cx="3429000" cy="2362200"/>
          </a:xfrm>
          <a:prstGeom prst="rect">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2" name="TextBox 11">
            <a:extLst>
              <a:ext uri="{FF2B5EF4-FFF2-40B4-BE49-F238E27FC236}">
                <a16:creationId xmlns:a16="http://schemas.microsoft.com/office/drawing/2014/main" id="{3086809A-4301-AD41-933D-AE418453FFDA}"/>
              </a:ext>
            </a:extLst>
          </p:cNvPr>
          <p:cNvSpPr txBox="1"/>
          <p:nvPr/>
        </p:nvSpPr>
        <p:spPr>
          <a:xfrm>
            <a:off x="5486400" y="2630954"/>
            <a:ext cx="3276600" cy="1938992"/>
          </a:xfrm>
          <a:prstGeom prst="rect">
            <a:avLst/>
          </a:prstGeom>
          <a:noFill/>
        </p:spPr>
        <p:txBody>
          <a:bodyPr wrap="square" rtlCol="0">
            <a:spAutoFit/>
          </a:bodyPr>
          <a:lstStyle/>
          <a:p>
            <a:pPr algn="ctr"/>
            <a:r>
              <a:rPr lang="en-GB" sz="3000" b="1" dirty="0">
                <a:latin typeface="Calibri" panose="020F0502020204030204" pitchFamily="34" charset="0"/>
                <a:cs typeface="Calibri" panose="020F0502020204030204" pitchFamily="34" charset="0"/>
              </a:rPr>
              <a:t>The Importance Of Resilience And Grit To A Growth Mindset</a:t>
            </a:r>
            <a:endParaRPr lang="en-ID" sz="3000" b="1"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F08755-07B9-E048-AAFF-7BBDFD34CE31}"/>
              </a:ext>
            </a:extLst>
          </p:cNvPr>
          <p:cNvSpPr>
            <a:spLocks noGrp="1"/>
          </p:cNvSpPr>
          <p:nvPr>
            <p:ph idx="1"/>
          </p:nvPr>
        </p:nvSpPr>
        <p:spPr>
          <a:xfrm>
            <a:off x="1331640" y="1347614"/>
            <a:ext cx="4896544" cy="2664296"/>
          </a:xfrm>
        </p:spPr>
        <p:txBody>
          <a:bodyPr>
            <a:normAutofit/>
          </a:bodyPr>
          <a:lstStyle/>
          <a:p>
            <a:pPr algn="ctr"/>
            <a:r>
              <a:rPr lang="en-US" dirty="0"/>
              <a:t>It’s important to understand that their success doesn’t come from their intelligence, their talents, or even their willingness to work for extra time or take on more commitments than are strictly necessary. </a:t>
            </a:r>
            <a:endParaRPr lang="en-ID" dirty="0"/>
          </a:p>
        </p:txBody>
      </p:sp>
    </p:spTree>
    <p:extLst>
      <p:ext uri="{BB962C8B-B14F-4D97-AF65-F5344CB8AC3E}">
        <p14:creationId xmlns:p14="http://schemas.microsoft.com/office/powerpoint/2010/main" val="72443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F08755-07B9-E048-AAFF-7BBDFD34CE31}"/>
              </a:ext>
            </a:extLst>
          </p:cNvPr>
          <p:cNvSpPr>
            <a:spLocks noGrp="1"/>
          </p:cNvSpPr>
          <p:nvPr>
            <p:ph idx="1"/>
          </p:nvPr>
        </p:nvSpPr>
        <p:spPr>
          <a:xfrm>
            <a:off x="1331640" y="1131590"/>
            <a:ext cx="4824536" cy="3168352"/>
          </a:xfrm>
        </p:spPr>
        <p:txBody>
          <a:bodyPr>
            <a:normAutofit/>
          </a:bodyPr>
          <a:lstStyle/>
          <a:p>
            <a:pPr algn="ctr"/>
            <a:r>
              <a:rPr lang="en-US" dirty="0"/>
              <a:t>In the modern workplace where rivalry, strict deadlines, staff cutbacks and organization change are all commonplace, this type of success relies solely on the individual’s ability to not just cope, but to thrive in the face of stress and adversity.</a:t>
            </a:r>
            <a:endParaRPr lang="en-ID" dirty="0"/>
          </a:p>
        </p:txBody>
      </p:sp>
    </p:spTree>
    <p:extLst>
      <p:ext uri="{BB962C8B-B14F-4D97-AF65-F5344CB8AC3E}">
        <p14:creationId xmlns:p14="http://schemas.microsoft.com/office/powerpoint/2010/main" val="1946490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F08755-07B9-E048-AAFF-7BBDFD34CE31}"/>
              </a:ext>
            </a:extLst>
          </p:cNvPr>
          <p:cNvSpPr>
            <a:spLocks noGrp="1"/>
          </p:cNvSpPr>
          <p:nvPr>
            <p:ph idx="1"/>
          </p:nvPr>
        </p:nvSpPr>
        <p:spPr>
          <a:xfrm>
            <a:off x="1619672" y="1563638"/>
            <a:ext cx="4104456" cy="2304256"/>
          </a:xfrm>
        </p:spPr>
        <p:txBody>
          <a:bodyPr>
            <a:normAutofit/>
          </a:bodyPr>
          <a:lstStyle/>
          <a:p>
            <a:pPr algn="ctr"/>
            <a:r>
              <a:rPr lang="en-US" dirty="0"/>
              <a:t>When you encounter the inevitable challenges, you’ll encounter in the workplace, you need to be resilient and bounce back. </a:t>
            </a:r>
            <a:endParaRPr lang="en-ID" dirty="0"/>
          </a:p>
        </p:txBody>
      </p:sp>
    </p:spTree>
    <p:extLst>
      <p:ext uri="{BB962C8B-B14F-4D97-AF65-F5344CB8AC3E}">
        <p14:creationId xmlns:p14="http://schemas.microsoft.com/office/powerpoint/2010/main" val="303938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F08755-07B9-E048-AAFF-7BBDFD34CE31}"/>
              </a:ext>
            </a:extLst>
          </p:cNvPr>
          <p:cNvSpPr>
            <a:spLocks noGrp="1"/>
          </p:cNvSpPr>
          <p:nvPr>
            <p:ph idx="1"/>
          </p:nvPr>
        </p:nvSpPr>
        <p:spPr>
          <a:xfrm>
            <a:off x="1259632" y="1203598"/>
            <a:ext cx="4968552" cy="1008112"/>
          </a:xfrm>
        </p:spPr>
        <p:txBody>
          <a:bodyPr>
            <a:normAutofit/>
          </a:bodyPr>
          <a:lstStyle/>
          <a:p>
            <a:pPr algn="ctr"/>
            <a:r>
              <a:rPr lang="en-US" dirty="0"/>
              <a:t>So, how can you become more resilient at work?</a:t>
            </a:r>
            <a:r>
              <a:rPr lang="en-ID" dirty="0"/>
              <a:t> </a:t>
            </a:r>
          </a:p>
        </p:txBody>
      </p:sp>
      <p:pic>
        <p:nvPicPr>
          <p:cNvPr id="2" name="Picture 1">
            <a:extLst>
              <a:ext uri="{FF2B5EF4-FFF2-40B4-BE49-F238E27FC236}">
                <a16:creationId xmlns:a16="http://schemas.microsoft.com/office/drawing/2014/main" id="{E26E6F55-1531-EE4E-9613-D5CA3FEE5322}"/>
              </a:ext>
            </a:extLst>
          </p:cNvPr>
          <p:cNvPicPr>
            <a:picLocks noChangeAspect="1"/>
          </p:cNvPicPr>
          <p:nvPr/>
        </p:nvPicPr>
        <p:blipFill>
          <a:blip r:embed="rId2"/>
          <a:stretch>
            <a:fillRect/>
          </a:stretch>
        </p:blipFill>
        <p:spPr>
          <a:xfrm>
            <a:off x="2380630" y="2250152"/>
            <a:ext cx="2726556" cy="1363278"/>
          </a:xfrm>
          <a:prstGeom prst="rect">
            <a:avLst/>
          </a:prstGeom>
          <a:ln w="15875">
            <a:solidFill>
              <a:schemeClr val="tx1">
                <a:lumMod val="85000"/>
                <a:lumOff val="1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25564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F08755-07B9-E048-AAFF-7BBDFD34CE31}"/>
              </a:ext>
            </a:extLst>
          </p:cNvPr>
          <p:cNvSpPr>
            <a:spLocks noGrp="1"/>
          </p:cNvSpPr>
          <p:nvPr>
            <p:ph idx="1"/>
          </p:nvPr>
        </p:nvSpPr>
        <p:spPr>
          <a:xfrm>
            <a:off x="1403648" y="1707654"/>
            <a:ext cx="4536504" cy="2232248"/>
          </a:xfrm>
        </p:spPr>
        <p:txBody>
          <a:bodyPr>
            <a:normAutofit/>
          </a:bodyPr>
          <a:lstStyle/>
          <a:p>
            <a:pPr algn="ctr"/>
            <a:r>
              <a:rPr lang="en-US" dirty="0"/>
              <a:t>It’s important to be aware that resilience is actually just a skill, and like other skills, it can be learned and improved with practice.</a:t>
            </a:r>
            <a:endParaRPr lang="en-ID" dirty="0"/>
          </a:p>
        </p:txBody>
      </p:sp>
    </p:spTree>
    <p:extLst>
      <p:ext uri="{BB962C8B-B14F-4D97-AF65-F5344CB8AC3E}">
        <p14:creationId xmlns:p14="http://schemas.microsoft.com/office/powerpoint/2010/main" val="584180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F08755-07B9-E048-AAFF-7BBDFD34CE31}"/>
              </a:ext>
            </a:extLst>
          </p:cNvPr>
          <p:cNvSpPr>
            <a:spLocks noGrp="1"/>
          </p:cNvSpPr>
          <p:nvPr>
            <p:ph idx="1"/>
          </p:nvPr>
        </p:nvSpPr>
        <p:spPr>
          <a:xfrm>
            <a:off x="1835696" y="915566"/>
            <a:ext cx="3888432" cy="1368152"/>
          </a:xfrm>
        </p:spPr>
        <p:txBody>
          <a:bodyPr>
            <a:normAutofit/>
          </a:bodyPr>
          <a:lstStyle/>
          <a:p>
            <a:pPr algn="ctr"/>
            <a:r>
              <a:rPr lang="en-US" dirty="0"/>
              <a:t>A resilient employee can build strong relationships and connections with others.</a:t>
            </a:r>
            <a:r>
              <a:rPr lang="en-ID" dirty="0"/>
              <a:t> </a:t>
            </a:r>
          </a:p>
        </p:txBody>
      </p:sp>
      <p:pic>
        <p:nvPicPr>
          <p:cNvPr id="2" name="Picture 1">
            <a:extLst>
              <a:ext uri="{FF2B5EF4-FFF2-40B4-BE49-F238E27FC236}">
                <a16:creationId xmlns:a16="http://schemas.microsoft.com/office/drawing/2014/main" id="{0E03397D-606F-BC4A-8052-2031B8DF0C1A}"/>
              </a:ext>
            </a:extLst>
          </p:cNvPr>
          <p:cNvPicPr>
            <a:picLocks noChangeAspect="1"/>
          </p:cNvPicPr>
          <p:nvPr/>
        </p:nvPicPr>
        <p:blipFill>
          <a:blip r:embed="rId2"/>
          <a:stretch>
            <a:fillRect/>
          </a:stretch>
        </p:blipFill>
        <p:spPr>
          <a:xfrm>
            <a:off x="2524371" y="2283718"/>
            <a:ext cx="2511082" cy="1879724"/>
          </a:xfrm>
          <a:prstGeom prst="rect">
            <a:avLst/>
          </a:prstGeom>
          <a:ln w="15875">
            <a:solidFill>
              <a:schemeClr val="tx1">
                <a:lumMod val="85000"/>
                <a:lumOff val="1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14275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F08755-07B9-E048-AAFF-7BBDFD34CE31}"/>
              </a:ext>
            </a:extLst>
          </p:cNvPr>
          <p:cNvSpPr>
            <a:spLocks noGrp="1"/>
          </p:cNvSpPr>
          <p:nvPr>
            <p:ph idx="1"/>
          </p:nvPr>
        </p:nvSpPr>
        <p:spPr>
          <a:xfrm>
            <a:off x="1403648" y="1131590"/>
            <a:ext cx="4680520" cy="3024336"/>
          </a:xfrm>
        </p:spPr>
        <p:txBody>
          <a:bodyPr>
            <a:normAutofit/>
          </a:bodyPr>
          <a:lstStyle/>
          <a:p>
            <a:pPr algn="ctr"/>
            <a:r>
              <a:rPr lang="en-US" dirty="0"/>
              <a:t>Resilient workers who have positive working relationships do everything possible to help others to become successful at work since they’re team-players aiming for a win-win situation with all their fellow employees.</a:t>
            </a:r>
            <a:endParaRPr lang="en-ID" dirty="0"/>
          </a:p>
        </p:txBody>
      </p:sp>
    </p:spTree>
    <p:extLst>
      <p:ext uri="{BB962C8B-B14F-4D97-AF65-F5344CB8AC3E}">
        <p14:creationId xmlns:p14="http://schemas.microsoft.com/office/powerpoint/2010/main" val="4207916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F08755-07B9-E048-AAFF-7BBDFD34CE31}"/>
              </a:ext>
            </a:extLst>
          </p:cNvPr>
          <p:cNvSpPr>
            <a:spLocks noGrp="1"/>
          </p:cNvSpPr>
          <p:nvPr>
            <p:ph idx="1"/>
          </p:nvPr>
        </p:nvSpPr>
        <p:spPr>
          <a:xfrm>
            <a:off x="1475656" y="1275606"/>
            <a:ext cx="4464496" cy="2592288"/>
          </a:xfrm>
        </p:spPr>
        <p:txBody>
          <a:bodyPr>
            <a:normAutofit/>
          </a:bodyPr>
          <a:lstStyle/>
          <a:p>
            <a:pPr algn="ctr"/>
            <a:r>
              <a:rPr lang="en-US" dirty="0"/>
              <a:t>A resilient employee will also nurture the working network they’ve forged, building trust consistently with other people and fostering positive emotions with other employees.</a:t>
            </a:r>
            <a:endParaRPr lang="en-ID" dirty="0"/>
          </a:p>
        </p:txBody>
      </p:sp>
    </p:spTree>
    <p:extLst>
      <p:ext uri="{BB962C8B-B14F-4D97-AF65-F5344CB8AC3E}">
        <p14:creationId xmlns:p14="http://schemas.microsoft.com/office/powerpoint/2010/main" val="28509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F08755-07B9-E048-AAFF-7BBDFD34CE31}"/>
              </a:ext>
            </a:extLst>
          </p:cNvPr>
          <p:cNvSpPr>
            <a:spLocks noGrp="1"/>
          </p:cNvSpPr>
          <p:nvPr>
            <p:ph idx="1"/>
          </p:nvPr>
        </p:nvSpPr>
        <p:spPr>
          <a:xfrm>
            <a:off x="1259632" y="1779662"/>
            <a:ext cx="4968552" cy="2448272"/>
          </a:xfrm>
        </p:spPr>
        <p:txBody>
          <a:bodyPr>
            <a:normAutofit/>
          </a:bodyPr>
          <a:lstStyle/>
          <a:p>
            <a:pPr algn="ctr"/>
            <a:r>
              <a:rPr lang="en-US" dirty="0"/>
              <a:t>The modern workplace is typified by stress, and with internet access and cutting-edge technology, work is constantly present in our lives.</a:t>
            </a:r>
            <a:r>
              <a:rPr lang="en-ID" dirty="0"/>
              <a:t> </a:t>
            </a:r>
          </a:p>
        </p:txBody>
      </p:sp>
    </p:spTree>
    <p:extLst>
      <p:ext uri="{BB962C8B-B14F-4D97-AF65-F5344CB8AC3E}">
        <p14:creationId xmlns:p14="http://schemas.microsoft.com/office/powerpoint/2010/main" val="2618530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F08755-07B9-E048-AAFF-7BBDFD34CE31}"/>
              </a:ext>
            </a:extLst>
          </p:cNvPr>
          <p:cNvSpPr>
            <a:spLocks noGrp="1"/>
          </p:cNvSpPr>
          <p:nvPr>
            <p:ph idx="1"/>
          </p:nvPr>
        </p:nvSpPr>
        <p:spPr>
          <a:xfrm>
            <a:off x="1259632" y="1707654"/>
            <a:ext cx="4968552" cy="2448272"/>
          </a:xfrm>
        </p:spPr>
        <p:txBody>
          <a:bodyPr>
            <a:normAutofit/>
          </a:bodyPr>
          <a:lstStyle/>
          <a:p>
            <a:pPr algn="ctr"/>
            <a:r>
              <a:rPr lang="en-US" dirty="0"/>
              <a:t>By engaging actively in self-care, nurturing themselves when they experience stressful times, a resilient employee can avoid burnout.</a:t>
            </a:r>
            <a:endParaRPr lang="en-ID" dirty="0"/>
          </a:p>
        </p:txBody>
      </p:sp>
    </p:spTree>
    <p:extLst>
      <p:ext uri="{BB962C8B-B14F-4D97-AF65-F5344CB8AC3E}">
        <p14:creationId xmlns:p14="http://schemas.microsoft.com/office/powerpoint/2010/main" val="356437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F08755-07B9-E048-AAFF-7BBDFD34CE31}"/>
              </a:ext>
            </a:extLst>
          </p:cNvPr>
          <p:cNvSpPr>
            <a:spLocks noGrp="1"/>
          </p:cNvSpPr>
          <p:nvPr>
            <p:ph idx="1"/>
          </p:nvPr>
        </p:nvSpPr>
        <p:spPr>
          <a:xfrm>
            <a:off x="1547664" y="1419622"/>
            <a:ext cx="4248472" cy="2880320"/>
          </a:xfrm>
        </p:spPr>
        <p:txBody>
          <a:bodyPr>
            <a:normAutofit/>
          </a:bodyPr>
          <a:lstStyle/>
          <a:p>
            <a:pPr algn="ctr"/>
            <a:r>
              <a:rPr lang="en-US" dirty="0"/>
              <a:t>We’ve already looked at the importance of the growth mindset when it comes to overcoming adversity and thriving in the face of life’s challenges. </a:t>
            </a:r>
            <a:endParaRPr lang="en-ID" dirty="0"/>
          </a:p>
        </p:txBody>
      </p:sp>
    </p:spTree>
    <p:extLst>
      <p:ext uri="{BB962C8B-B14F-4D97-AF65-F5344CB8AC3E}">
        <p14:creationId xmlns:p14="http://schemas.microsoft.com/office/powerpoint/2010/main" val="61370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F08755-07B9-E048-AAFF-7BBDFD34CE31}"/>
              </a:ext>
            </a:extLst>
          </p:cNvPr>
          <p:cNvSpPr>
            <a:spLocks noGrp="1"/>
          </p:cNvSpPr>
          <p:nvPr>
            <p:ph idx="1"/>
          </p:nvPr>
        </p:nvSpPr>
        <p:spPr>
          <a:xfrm>
            <a:off x="1619672" y="1059582"/>
            <a:ext cx="4176464" cy="1296144"/>
          </a:xfrm>
        </p:spPr>
        <p:txBody>
          <a:bodyPr>
            <a:normAutofit/>
          </a:bodyPr>
          <a:lstStyle/>
          <a:p>
            <a:pPr algn="ctr"/>
            <a:r>
              <a:rPr lang="en-US" dirty="0"/>
              <a:t>A further characteristic of resilient employees is that they are true to their real selves.</a:t>
            </a:r>
            <a:r>
              <a:rPr lang="en-ID" dirty="0"/>
              <a:t> </a:t>
            </a:r>
          </a:p>
        </p:txBody>
      </p:sp>
      <p:pic>
        <p:nvPicPr>
          <p:cNvPr id="4" name="Picture 3">
            <a:extLst>
              <a:ext uri="{FF2B5EF4-FFF2-40B4-BE49-F238E27FC236}">
                <a16:creationId xmlns:a16="http://schemas.microsoft.com/office/drawing/2014/main" id="{C65C6807-88D2-E149-8DA1-FAB8FB5DDBF3}"/>
              </a:ext>
            </a:extLst>
          </p:cNvPr>
          <p:cNvPicPr>
            <a:picLocks noChangeAspect="1"/>
          </p:cNvPicPr>
          <p:nvPr/>
        </p:nvPicPr>
        <p:blipFill>
          <a:blip r:embed="rId2"/>
          <a:stretch>
            <a:fillRect/>
          </a:stretch>
        </p:blipFill>
        <p:spPr>
          <a:xfrm>
            <a:off x="2399928" y="2499742"/>
            <a:ext cx="2615952" cy="1743968"/>
          </a:xfrm>
          <a:prstGeom prst="rect">
            <a:avLst/>
          </a:prstGeom>
          <a:ln w="15875">
            <a:solidFill>
              <a:schemeClr val="tx1">
                <a:lumMod val="85000"/>
                <a:lumOff val="1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27167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F08755-07B9-E048-AAFF-7BBDFD34CE31}"/>
              </a:ext>
            </a:extLst>
          </p:cNvPr>
          <p:cNvSpPr>
            <a:spLocks noGrp="1"/>
          </p:cNvSpPr>
          <p:nvPr>
            <p:ph idx="1"/>
          </p:nvPr>
        </p:nvSpPr>
        <p:spPr>
          <a:xfrm>
            <a:off x="1691680" y="1419622"/>
            <a:ext cx="4248472" cy="2304256"/>
          </a:xfrm>
        </p:spPr>
        <p:txBody>
          <a:bodyPr>
            <a:normAutofit/>
          </a:bodyPr>
          <a:lstStyle/>
          <a:p>
            <a:pPr algn="ctr"/>
            <a:r>
              <a:rPr lang="en-US" dirty="0"/>
              <a:t>Essentially, they demonstrate grit in their determination to achieve their challenging and ambitious goals, whatever obstacles they encounter.</a:t>
            </a:r>
            <a:r>
              <a:rPr lang="en-ID" dirty="0"/>
              <a:t> </a:t>
            </a:r>
          </a:p>
        </p:txBody>
      </p:sp>
    </p:spTree>
    <p:extLst>
      <p:ext uri="{BB962C8B-B14F-4D97-AF65-F5344CB8AC3E}">
        <p14:creationId xmlns:p14="http://schemas.microsoft.com/office/powerpoint/2010/main" val="390029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F08755-07B9-E048-AAFF-7BBDFD34CE31}"/>
              </a:ext>
            </a:extLst>
          </p:cNvPr>
          <p:cNvSpPr>
            <a:spLocks noGrp="1"/>
          </p:cNvSpPr>
          <p:nvPr>
            <p:ph idx="1"/>
          </p:nvPr>
        </p:nvSpPr>
        <p:spPr>
          <a:xfrm>
            <a:off x="1475656" y="1419622"/>
            <a:ext cx="4464496" cy="2376264"/>
          </a:xfrm>
        </p:spPr>
        <p:txBody>
          <a:bodyPr>
            <a:normAutofit/>
          </a:bodyPr>
          <a:lstStyle/>
          <a:p>
            <a:pPr algn="ctr"/>
            <a:r>
              <a:rPr lang="en-US" dirty="0"/>
              <a:t>A gritty, resilient worker perceives their work as meaningful  and, thanks to this mindset, they feel their work will achieve an outcome that is valuable. </a:t>
            </a:r>
            <a:endParaRPr lang="en-ID" dirty="0"/>
          </a:p>
        </p:txBody>
      </p:sp>
    </p:spTree>
    <p:extLst>
      <p:ext uri="{BB962C8B-B14F-4D97-AF65-F5344CB8AC3E}">
        <p14:creationId xmlns:p14="http://schemas.microsoft.com/office/powerpoint/2010/main" val="47023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F08755-07B9-E048-AAFF-7BBDFD34CE31}"/>
              </a:ext>
            </a:extLst>
          </p:cNvPr>
          <p:cNvSpPr>
            <a:spLocks noGrp="1"/>
          </p:cNvSpPr>
          <p:nvPr>
            <p:ph idx="1"/>
          </p:nvPr>
        </p:nvSpPr>
        <p:spPr>
          <a:xfrm>
            <a:off x="1403648" y="1491630"/>
            <a:ext cx="4608512" cy="2520280"/>
          </a:xfrm>
        </p:spPr>
        <p:txBody>
          <a:bodyPr>
            <a:normAutofit/>
          </a:bodyPr>
          <a:lstStyle/>
          <a:p>
            <a:pPr algn="ctr"/>
            <a:r>
              <a:rPr lang="en-US" dirty="0"/>
              <a:t>But, a key characteristic of such workers is that they monitor their thought patterns when under duress and identify the patterns that impede their chance of success.</a:t>
            </a:r>
            <a:endParaRPr lang="en-ID" dirty="0"/>
          </a:p>
        </p:txBody>
      </p:sp>
    </p:spTree>
    <p:extLst>
      <p:ext uri="{BB962C8B-B14F-4D97-AF65-F5344CB8AC3E}">
        <p14:creationId xmlns:p14="http://schemas.microsoft.com/office/powerpoint/2010/main" val="21342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F08755-07B9-E048-AAFF-7BBDFD34CE31}"/>
              </a:ext>
            </a:extLst>
          </p:cNvPr>
          <p:cNvSpPr>
            <a:spLocks noGrp="1"/>
          </p:cNvSpPr>
          <p:nvPr>
            <p:ph idx="1"/>
          </p:nvPr>
        </p:nvSpPr>
        <p:spPr>
          <a:xfrm>
            <a:off x="1691680" y="1707654"/>
            <a:ext cx="4104456" cy="2304256"/>
          </a:xfrm>
        </p:spPr>
        <p:txBody>
          <a:bodyPr>
            <a:normAutofit/>
          </a:bodyPr>
          <a:lstStyle/>
          <a:p>
            <a:pPr algn="ctr"/>
            <a:r>
              <a:rPr lang="en-US" dirty="0"/>
              <a:t>Resilient workers are also adaptive and flexible, ready to cope with change in the workplace. </a:t>
            </a:r>
            <a:endParaRPr lang="en-ID" dirty="0"/>
          </a:p>
        </p:txBody>
      </p:sp>
    </p:spTree>
    <p:extLst>
      <p:ext uri="{BB962C8B-B14F-4D97-AF65-F5344CB8AC3E}">
        <p14:creationId xmlns:p14="http://schemas.microsoft.com/office/powerpoint/2010/main" val="1725172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F08755-07B9-E048-AAFF-7BBDFD34CE31}"/>
              </a:ext>
            </a:extLst>
          </p:cNvPr>
          <p:cNvSpPr>
            <a:spLocks noGrp="1"/>
          </p:cNvSpPr>
          <p:nvPr>
            <p:ph idx="1"/>
          </p:nvPr>
        </p:nvSpPr>
        <p:spPr>
          <a:xfrm>
            <a:off x="1259632" y="1563638"/>
            <a:ext cx="4752528" cy="2448272"/>
          </a:xfrm>
        </p:spPr>
        <p:txBody>
          <a:bodyPr>
            <a:normAutofit/>
          </a:bodyPr>
          <a:lstStyle/>
          <a:p>
            <a:pPr algn="ctr"/>
            <a:r>
              <a:rPr lang="en-US" dirty="0"/>
              <a:t>Take a positive stance – this allows you to adapt more effectively to adversity, giving you more control over your working environment.</a:t>
            </a:r>
            <a:r>
              <a:rPr lang="en-ID" dirty="0"/>
              <a:t> </a:t>
            </a:r>
          </a:p>
        </p:txBody>
      </p:sp>
    </p:spTree>
    <p:extLst>
      <p:ext uri="{BB962C8B-B14F-4D97-AF65-F5344CB8AC3E}">
        <p14:creationId xmlns:p14="http://schemas.microsoft.com/office/powerpoint/2010/main" val="3633600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F08755-07B9-E048-AAFF-7BBDFD34CE31}"/>
              </a:ext>
            </a:extLst>
          </p:cNvPr>
          <p:cNvSpPr>
            <a:spLocks noGrp="1"/>
          </p:cNvSpPr>
          <p:nvPr>
            <p:ph idx="1"/>
          </p:nvPr>
        </p:nvSpPr>
        <p:spPr>
          <a:xfrm>
            <a:off x="1403648" y="1491630"/>
            <a:ext cx="4392488" cy="2448272"/>
          </a:xfrm>
        </p:spPr>
        <p:txBody>
          <a:bodyPr>
            <a:normAutofit/>
          </a:bodyPr>
          <a:lstStyle/>
          <a:p>
            <a:pPr algn="ctr"/>
            <a:r>
              <a:rPr lang="en-US" dirty="0"/>
              <a:t>Having emotional insight – with emotional insight, you can be more aware of the emotions you’re experiencing, and whether they’re positive or negative. </a:t>
            </a:r>
            <a:endParaRPr lang="en-ID" dirty="0"/>
          </a:p>
        </p:txBody>
      </p:sp>
    </p:spTree>
    <p:extLst>
      <p:ext uri="{BB962C8B-B14F-4D97-AF65-F5344CB8AC3E}">
        <p14:creationId xmlns:p14="http://schemas.microsoft.com/office/powerpoint/2010/main" val="26604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F08755-07B9-E048-AAFF-7BBDFD34CE31}"/>
              </a:ext>
            </a:extLst>
          </p:cNvPr>
          <p:cNvSpPr>
            <a:spLocks noGrp="1"/>
          </p:cNvSpPr>
          <p:nvPr>
            <p:ph idx="1"/>
          </p:nvPr>
        </p:nvSpPr>
        <p:spPr>
          <a:xfrm>
            <a:off x="971600" y="1491630"/>
            <a:ext cx="5256584" cy="2736304"/>
          </a:xfrm>
        </p:spPr>
        <p:txBody>
          <a:bodyPr>
            <a:normAutofit/>
          </a:bodyPr>
          <a:lstStyle/>
          <a:p>
            <a:pPr algn="ctr"/>
            <a:r>
              <a:rPr lang="en-US" dirty="0"/>
              <a:t>Developing balance – personal resilience is achieved through a healthy work/life balance. You need to take the time to recuperate, unwind and relax so you can bounce back from stress.</a:t>
            </a:r>
            <a:endParaRPr lang="en-ID" dirty="0"/>
          </a:p>
        </p:txBody>
      </p:sp>
    </p:spTree>
    <p:extLst>
      <p:ext uri="{BB962C8B-B14F-4D97-AF65-F5344CB8AC3E}">
        <p14:creationId xmlns:p14="http://schemas.microsoft.com/office/powerpoint/2010/main" val="1547512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F08755-07B9-E048-AAFF-7BBDFD34CE31}"/>
              </a:ext>
            </a:extLst>
          </p:cNvPr>
          <p:cNvSpPr>
            <a:spLocks noGrp="1"/>
          </p:cNvSpPr>
          <p:nvPr>
            <p:ph idx="1"/>
          </p:nvPr>
        </p:nvSpPr>
        <p:spPr>
          <a:xfrm>
            <a:off x="1331640" y="1491630"/>
            <a:ext cx="4680520" cy="2448272"/>
          </a:xfrm>
        </p:spPr>
        <p:txBody>
          <a:bodyPr>
            <a:normAutofit/>
          </a:bodyPr>
          <a:lstStyle/>
          <a:p>
            <a:pPr algn="ctr"/>
            <a:r>
              <a:rPr lang="en-US" dirty="0"/>
              <a:t>Fostering spirituality – finding purpose and meaning in your work and believing it contributes to a greater good buffer the negative effects of stress.</a:t>
            </a:r>
            <a:endParaRPr lang="en-ID" dirty="0"/>
          </a:p>
        </p:txBody>
      </p:sp>
    </p:spTree>
    <p:extLst>
      <p:ext uri="{BB962C8B-B14F-4D97-AF65-F5344CB8AC3E}">
        <p14:creationId xmlns:p14="http://schemas.microsoft.com/office/powerpoint/2010/main" val="282657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F08755-07B9-E048-AAFF-7BBDFD34CE31}"/>
              </a:ext>
            </a:extLst>
          </p:cNvPr>
          <p:cNvSpPr>
            <a:spLocks noGrp="1"/>
          </p:cNvSpPr>
          <p:nvPr>
            <p:ph idx="1"/>
          </p:nvPr>
        </p:nvSpPr>
        <p:spPr>
          <a:xfrm>
            <a:off x="1331640" y="1419622"/>
            <a:ext cx="4464496" cy="2448272"/>
          </a:xfrm>
        </p:spPr>
        <p:txBody>
          <a:bodyPr>
            <a:normAutofit/>
          </a:bodyPr>
          <a:lstStyle/>
          <a:p>
            <a:pPr algn="ctr"/>
            <a:r>
              <a:rPr lang="en-US" dirty="0"/>
              <a:t>Becoming reflective – if you can be in tune with your emotional reactions and feelings, this helps to protect you from the negative effect of stress.</a:t>
            </a:r>
            <a:r>
              <a:rPr lang="en-ID" dirty="0"/>
              <a:t> </a:t>
            </a:r>
          </a:p>
        </p:txBody>
      </p:sp>
    </p:spTree>
    <p:extLst>
      <p:ext uri="{BB962C8B-B14F-4D97-AF65-F5344CB8AC3E}">
        <p14:creationId xmlns:p14="http://schemas.microsoft.com/office/powerpoint/2010/main" val="163765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22974-DCBF-0441-8409-510318AB50E5}"/>
              </a:ext>
            </a:extLst>
          </p:cNvPr>
          <p:cNvSpPr>
            <a:spLocks noGrp="1"/>
          </p:cNvSpPr>
          <p:nvPr>
            <p:ph type="title"/>
          </p:nvPr>
        </p:nvSpPr>
        <p:spPr>
          <a:xfrm>
            <a:off x="860803" y="1203598"/>
            <a:ext cx="6447501" cy="1034430"/>
          </a:xfrm>
        </p:spPr>
        <p:txBody>
          <a:bodyPr>
            <a:normAutofit/>
          </a:bodyPr>
          <a:lstStyle/>
          <a:p>
            <a:r>
              <a:rPr lang="en-GB" dirty="0"/>
              <a:t>Combining Grit And Resilience Is Important For A Balanced Mindset</a:t>
            </a:r>
            <a:endParaRPr lang="en-ID" dirty="0"/>
          </a:p>
        </p:txBody>
      </p:sp>
      <p:sp>
        <p:nvSpPr>
          <p:cNvPr id="3" name="Content Placeholder 2">
            <a:extLst>
              <a:ext uri="{FF2B5EF4-FFF2-40B4-BE49-F238E27FC236}">
                <a16:creationId xmlns:a16="http://schemas.microsoft.com/office/drawing/2014/main" id="{D24F929B-AAC0-2442-9D8F-2FD34352A893}"/>
              </a:ext>
            </a:extLst>
          </p:cNvPr>
          <p:cNvSpPr>
            <a:spLocks noGrp="1"/>
          </p:cNvSpPr>
          <p:nvPr>
            <p:ph idx="1"/>
          </p:nvPr>
        </p:nvSpPr>
        <p:spPr>
          <a:xfrm>
            <a:off x="860803" y="2283718"/>
            <a:ext cx="3855213" cy="2088232"/>
          </a:xfrm>
        </p:spPr>
        <p:txBody>
          <a:bodyPr>
            <a:normAutofit/>
          </a:bodyPr>
          <a:lstStyle/>
          <a:p>
            <a:r>
              <a:rPr lang="en-US" dirty="0"/>
              <a:t>Developing resilience and grit helps you to not only build a growth mindset but to sustain it too.</a:t>
            </a:r>
            <a:r>
              <a:rPr lang="en-ID" dirty="0"/>
              <a:t> </a:t>
            </a:r>
          </a:p>
        </p:txBody>
      </p:sp>
    </p:spTree>
    <p:extLst>
      <p:ext uri="{BB962C8B-B14F-4D97-AF65-F5344CB8AC3E}">
        <p14:creationId xmlns:p14="http://schemas.microsoft.com/office/powerpoint/2010/main" val="931748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5" presetClass="entr" presetSubtype="10" fill="hold" grpId="0" nodeType="with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heckerboard(across)">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22974-DCBF-0441-8409-510318AB50E5}"/>
              </a:ext>
            </a:extLst>
          </p:cNvPr>
          <p:cNvSpPr>
            <a:spLocks noGrp="1"/>
          </p:cNvSpPr>
          <p:nvPr>
            <p:ph type="title"/>
          </p:nvPr>
        </p:nvSpPr>
        <p:spPr>
          <a:xfrm>
            <a:off x="860803" y="1347614"/>
            <a:ext cx="6447501" cy="962422"/>
          </a:xfrm>
        </p:spPr>
        <p:txBody>
          <a:bodyPr>
            <a:normAutofit/>
          </a:bodyPr>
          <a:lstStyle/>
          <a:p>
            <a:r>
              <a:rPr lang="en-GB" dirty="0"/>
              <a:t>Importance Of Resilience And Grit In Your Personal Life </a:t>
            </a:r>
            <a:endParaRPr lang="en-ID" dirty="0"/>
          </a:p>
        </p:txBody>
      </p:sp>
      <p:sp>
        <p:nvSpPr>
          <p:cNvPr id="3" name="Content Placeholder 2">
            <a:extLst>
              <a:ext uri="{FF2B5EF4-FFF2-40B4-BE49-F238E27FC236}">
                <a16:creationId xmlns:a16="http://schemas.microsoft.com/office/drawing/2014/main" id="{D24F929B-AAC0-2442-9D8F-2FD34352A893}"/>
              </a:ext>
            </a:extLst>
          </p:cNvPr>
          <p:cNvSpPr>
            <a:spLocks noGrp="1"/>
          </p:cNvSpPr>
          <p:nvPr>
            <p:ph idx="1"/>
          </p:nvPr>
        </p:nvSpPr>
        <p:spPr>
          <a:xfrm>
            <a:off x="860803" y="2355726"/>
            <a:ext cx="3927221" cy="2088232"/>
          </a:xfrm>
        </p:spPr>
        <p:txBody>
          <a:bodyPr>
            <a:normAutofit/>
          </a:bodyPr>
          <a:lstStyle/>
          <a:p>
            <a:r>
              <a:rPr lang="en-US" dirty="0"/>
              <a:t>Everyone experiences times in their lives when they face difficulties, issues and challenges. </a:t>
            </a:r>
            <a:endParaRPr lang="en-ID" dirty="0"/>
          </a:p>
        </p:txBody>
      </p:sp>
    </p:spTree>
    <p:extLst>
      <p:ext uri="{BB962C8B-B14F-4D97-AF65-F5344CB8AC3E}">
        <p14:creationId xmlns:p14="http://schemas.microsoft.com/office/powerpoint/2010/main" val="3768818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18" presetClass="entr" presetSubtype="12" fill="hold" grpId="0" nodeType="with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strips(downLeft)">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F08755-07B9-E048-AAFF-7BBDFD34CE31}"/>
              </a:ext>
            </a:extLst>
          </p:cNvPr>
          <p:cNvSpPr>
            <a:spLocks noGrp="1"/>
          </p:cNvSpPr>
          <p:nvPr>
            <p:ph idx="1"/>
          </p:nvPr>
        </p:nvSpPr>
        <p:spPr>
          <a:xfrm>
            <a:off x="1547664" y="1491630"/>
            <a:ext cx="4320480" cy="2304256"/>
          </a:xfrm>
        </p:spPr>
        <p:txBody>
          <a:bodyPr>
            <a:normAutofit/>
          </a:bodyPr>
          <a:lstStyle/>
          <a:p>
            <a:pPr algn="ctr"/>
            <a:r>
              <a:rPr lang="en-US" dirty="0"/>
              <a:t>As we’ve already learned, resilience means having the ability to bounce back and adapt when something challenging happens in life.</a:t>
            </a:r>
            <a:r>
              <a:rPr lang="en-ID" dirty="0"/>
              <a:t> </a:t>
            </a:r>
          </a:p>
        </p:txBody>
      </p:sp>
    </p:spTree>
    <p:extLst>
      <p:ext uri="{BB962C8B-B14F-4D97-AF65-F5344CB8AC3E}">
        <p14:creationId xmlns:p14="http://schemas.microsoft.com/office/powerpoint/2010/main" val="400656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F08755-07B9-E048-AAFF-7BBDFD34CE31}"/>
              </a:ext>
            </a:extLst>
          </p:cNvPr>
          <p:cNvSpPr>
            <a:spLocks noGrp="1"/>
          </p:cNvSpPr>
          <p:nvPr>
            <p:ph idx="1"/>
          </p:nvPr>
        </p:nvSpPr>
        <p:spPr>
          <a:xfrm>
            <a:off x="1691680" y="975340"/>
            <a:ext cx="4248472" cy="1296144"/>
          </a:xfrm>
        </p:spPr>
        <p:txBody>
          <a:bodyPr>
            <a:normAutofit/>
          </a:bodyPr>
          <a:lstStyle/>
          <a:p>
            <a:pPr algn="ctr"/>
            <a:r>
              <a:rPr lang="en-US" dirty="0"/>
              <a:t>Your resiliency level will undoubtedly develop and change throughout your life.</a:t>
            </a:r>
            <a:r>
              <a:rPr lang="en-ID" dirty="0"/>
              <a:t> </a:t>
            </a:r>
          </a:p>
        </p:txBody>
      </p:sp>
      <p:pic>
        <p:nvPicPr>
          <p:cNvPr id="2" name="Picture 1">
            <a:extLst>
              <a:ext uri="{FF2B5EF4-FFF2-40B4-BE49-F238E27FC236}">
                <a16:creationId xmlns:a16="http://schemas.microsoft.com/office/drawing/2014/main" id="{D0C1C096-F538-4E48-BB2D-07C56C77BE1C}"/>
              </a:ext>
            </a:extLst>
          </p:cNvPr>
          <p:cNvPicPr>
            <a:picLocks noChangeAspect="1"/>
          </p:cNvPicPr>
          <p:nvPr/>
        </p:nvPicPr>
        <p:blipFill>
          <a:blip r:embed="rId2"/>
          <a:stretch>
            <a:fillRect/>
          </a:stretch>
        </p:blipFill>
        <p:spPr>
          <a:xfrm>
            <a:off x="2522984" y="2415500"/>
            <a:ext cx="2585864" cy="1452394"/>
          </a:xfrm>
          <a:prstGeom prst="rect">
            <a:avLst/>
          </a:prstGeom>
          <a:ln w="15875">
            <a:solidFill>
              <a:schemeClr val="tx1">
                <a:lumMod val="85000"/>
                <a:lumOff val="1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6904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F08755-07B9-E048-AAFF-7BBDFD34CE31}"/>
              </a:ext>
            </a:extLst>
          </p:cNvPr>
          <p:cNvSpPr>
            <a:spLocks noGrp="1"/>
          </p:cNvSpPr>
          <p:nvPr>
            <p:ph idx="1"/>
          </p:nvPr>
        </p:nvSpPr>
        <p:spPr>
          <a:xfrm>
            <a:off x="1835696" y="1707654"/>
            <a:ext cx="3672408" cy="2232248"/>
          </a:xfrm>
        </p:spPr>
        <p:txBody>
          <a:bodyPr>
            <a:normAutofit/>
          </a:bodyPr>
          <a:lstStyle/>
          <a:p>
            <a:pPr algn="ctr"/>
            <a:r>
              <a:rPr lang="en-US" dirty="0"/>
              <a:t>Resilience is a psychological tool that we can implement to achieve emotional normality.</a:t>
            </a:r>
            <a:r>
              <a:rPr lang="en-ID" dirty="0"/>
              <a:t> </a:t>
            </a:r>
          </a:p>
        </p:txBody>
      </p:sp>
    </p:spTree>
    <p:extLst>
      <p:ext uri="{BB962C8B-B14F-4D97-AF65-F5344CB8AC3E}">
        <p14:creationId xmlns:p14="http://schemas.microsoft.com/office/powerpoint/2010/main" val="23288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F08755-07B9-E048-AAFF-7BBDFD34CE31}"/>
              </a:ext>
            </a:extLst>
          </p:cNvPr>
          <p:cNvSpPr>
            <a:spLocks noGrp="1"/>
          </p:cNvSpPr>
          <p:nvPr>
            <p:ph idx="1"/>
          </p:nvPr>
        </p:nvSpPr>
        <p:spPr>
          <a:xfrm>
            <a:off x="1835696" y="1707654"/>
            <a:ext cx="3888432" cy="2160240"/>
          </a:xfrm>
        </p:spPr>
        <p:txBody>
          <a:bodyPr>
            <a:normAutofit/>
          </a:bodyPr>
          <a:lstStyle/>
          <a:p>
            <a:pPr algn="ctr"/>
            <a:r>
              <a:rPr lang="en-US" dirty="0"/>
              <a:t>If you’re experiencing problems in your personal life, it can feel as if everything is becoming overwhelming. </a:t>
            </a:r>
            <a:endParaRPr lang="en-ID" dirty="0"/>
          </a:p>
        </p:txBody>
      </p:sp>
    </p:spTree>
    <p:extLst>
      <p:ext uri="{BB962C8B-B14F-4D97-AF65-F5344CB8AC3E}">
        <p14:creationId xmlns:p14="http://schemas.microsoft.com/office/powerpoint/2010/main" val="4216928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F08755-07B9-E048-AAFF-7BBDFD34CE31}"/>
              </a:ext>
            </a:extLst>
          </p:cNvPr>
          <p:cNvSpPr>
            <a:spLocks noGrp="1"/>
          </p:cNvSpPr>
          <p:nvPr>
            <p:ph idx="1"/>
          </p:nvPr>
        </p:nvSpPr>
        <p:spPr>
          <a:xfrm>
            <a:off x="1835696" y="1707654"/>
            <a:ext cx="3816424" cy="2232248"/>
          </a:xfrm>
        </p:spPr>
        <p:txBody>
          <a:bodyPr>
            <a:normAutofit/>
          </a:bodyPr>
          <a:lstStyle/>
          <a:p>
            <a:pPr algn="ctr"/>
            <a:r>
              <a:rPr lang="en-US" dirty="0"/>
              <a:t>When you encounter these problems, it’s hard to stay balanced and to swim against the tide. </a:t>
            </a:r>
            <a:endParaRPr lang="en-ID" dirty="0"/>
          </a:p>
        </p:txBody>
      </p:sp>
    </p:spTree>
    <p:extLst>
      <p:ext uri="{BB962C8B-B14F-4D97-AF65-F5344CB8AC3E}">
        <p14:creationId xmlns:p14="http://schemas.microsoft.com/office/powerpoint/2010/main" val="62282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F08755-07B9-E048-AAFF-7BBDFD34CE31}"/>
              </a:ext>
            </a:extLst>
          </p:cNvPr>
          <p:cNvSpPr>
            <a:spLocks noGrp="1"/>
          </p:cNvSpPr>
          <p:nvPr>
            <p:ph idx="1"/>
          </p:nvPr>
        </p:nvSpPr>
        <p:spPr>
          <a:xfrm>
            <a:off x="1043608" y="1563638"/>
            <a:ext cx="5328592" cy="2592288"/>
          </a:xfrm>
        </p:spPr>
        <p:txBody>
          <a:bodyPr>
            <a:normAutofit/>
          </a:bodyPr>
          <a:lstStyle/>
          <a:p>
            <a:pPr algn="ctr"/>
            <a:r>
              <a:rPr lang="en-US" dirty="0"/>
              <a:t>It allows you to develop a protective mechanism against those experiences that can be overwhelming, while helping you to maintain more balance in your life in periods of stress and difficulty.</a:t>
            </a:r>
            <a:r>
              <a:rPr lang="en-ID" dirty="0"/>
              <a:t> </a:t>
            </a:r>
          </a:p>
        </p:txBody>
      </p:sp>
    </p:spTree>
    <p:extLst>
      <p:ext uri="{BB962C8B-B14F-4D97-AF65-F5344CB8AC3E}">
        <p14:creationId xmlns:p14="http://schemas.microsoft.com/office/powerpoint/2010/main" val="160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F08755-07B9-E048-AAFF-7BBDFD34CE31}"/>
              </a:ext>
            </a:extLst>
          </p:cNvPr>
          <p:cNvSpPr>
            <a:spLocks noGrp="1"/>
          </p:cNvSpPr>
          <p:nvPr>
            <p:ph idx="1"/>
          </p:nvPr>
        </p:nvSpPr>
        <p:spPr>
          <a:xfrm>
            <a:off x="1259632" y="1347614"/>
            <a:ext cx="4968552" cy="1008112"/>
          </a:xfrm>
        </p:spPr>
        <p:txBody>
          <a:bodyPr>
            <a:normAutofit/>
          </a:bodyPr>
          <a:lstStyle/>
          <a:p>
            <a:pPr algn="ctr"/>
            <a:r>
              <a:rPr lang="en-US" dirty="0"/>
              <a:t>Being resilient in your personal life helps you to achieve the following:</a:t>
            </a:r>
            <a:endParaRPr lang="en-ID" dirty="0"/>
          </a:p>
        </p:txBody>
      </p:sp>
      <p:pic>
        <p:nvPicPr>
          <p:cNvPr id="2" name="Picture 1">
            <a:extLst>
              <a:ext uri="{FF2B5EF4-FFF2-40B4-BE49-F238E27FC236}">
                <a16:creationId xmlns:a16="http://schemas.microsoft.com/office/drawing/2014/main" id="{94B23245-E4D2-E049-A0C2-441DD2BE21D5}"/>
              </a:ext>
            </a:extLst>
          </p:cNvPr>
          <p:cNvPicPr>
            <a:picLocks noChangeAspect="1"/>
          </p:cNvPicPr>
          <p:nvPr/>
        </p:nvPicPr>
        <p:blipFill>
          <a:blip r:embed="rId2"/>
          <a:stretch>
            <a:fillRect/>
          </a:stretch>
        </p:blipFill>
        <p:spPr>
          <a:xfrm>
            <a:off x="2337259" y="2355726"/>
            <a:ext cx="2813298" cy="1492923"/>
          </a:xfrm>
          <a:prstGeom prst="rect">
            <a:avLst/>
          </a:prstGeom>
          <a:ln w="15875">
            <a:solidFill>
              <a:schemeClr val="tx1">
                <a:lumMod val="85000"/>
                <a:lumOff val="1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9187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F08755-07B9-E048-AAFF-7BBDFD34CE31}"/>
              </a:ext>
            </a:extLst>
          </p:cNvPr>
          <p:cNvSpPr>
            <a:spLocks noGrp="1"/>
          </p:cNvSpPr>
          <p:nvPr>
            <p:ph idx="1"/>
          </p:nvPr>
        </p:nvSpPr>
        <p:spPr>
          <a:xfrm>
            <a:off x="1259632" y="1563638"/>
            <a:ext cx="4968552" cy="2448272"/>
          </a:xfrm>
        </p:spPr>
        <p:txBody>
          <a:bodyPr>
            <a:normAutofit/>
          </a:bodyPr>
          <a:lstStyle/>
          <a:p>
            <a:pPr marL="342900" lvl="0" indent="-342900">
              <a:buFont typeface="Arial" panose="020B0604020202020204" pitchFamily="34" charset="0"/>
              <a:buChar char="•"/>
            </a:pPr>
            <a:r>
              <a:rPr lang="en-GB" dirty="0"/>
              <a:t>It improves your academic achievement and learning</a:t>
            </a:r>
            <a:endParaRPr lang="en-ID" dirty="0"/>
          </a:p>
          <a:p>
            <a:pPr marL="342900" lvl="0" indent="-342900">
              <a:buFont typeface="Arial" panose="020B0604020202020204" pitchFamily="34" charset="0"/>
              <a:buChar char="•"/>
            </a:pPr>
            <a:r>
              <a:rPr lang="en-GB" dirty="0"/>
              <a:t>It reduces your chance of becoming dependent on drugs or alcohol and reduces your risk-taking </a:t>
            </a:r>
            <a:r>
              <a:rPr lang="en-US" dirty="0"/>
              <a:t>behaviors</a:t>
            </a:r>
            <a:endParaRPr lang="en-ID" dirty="0"/>
          </a:p>
        </p:txBody>
      </p:sp>
    </p:spTree>
    <p:extLst>
      <p:ext uri="{BB962C8B-B14F-4D97-AF65-F5344CB8AC3E}">
        <p14:creationId xmlns:p14="http://schemas.microsoft.com/office/powerpoint/2010/main" val="217947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par>
                                <p:cTn id="8" presetID="18" presetClass="entr" presetSubtype="12" fill="hold" grpId="0" nodeType="withEffect">
                                  <p:stCondLst>
                                    <p:cond delay="50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strips(downLeft)">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F08755-07B9-E048-AAFF-7BBDFD34CE31}"/>
              </a:ext>
            </a:extLst>
          </p:cNvPr>
          <p:cNvSpPr>
            <a:spLocks noGrp="1"/>
          </p:cNvSpPr>
          <p:nvPr>
            <p:ph idx="1"/>
          </p:nvPr>
        </p:nvSpPr>
        <p:spPr>
          <a:xfrm>
            <a:off x="1403648" y="1491630"/>
            <a:ext cx="4392488" cy="2664296"/>
          </a:xfrm>
        </p:spPr>
        <p:txBody>
          <a:bodyPr>
            <a:normAutofit/>
          </a:bodyPr>
          <a:lstStyle/>
          <a:p>
            <a:pPr marL="342900" lvl="0" indent="-342900">
              <a:buFont typeface="Arial" panose="020B0604020202020204" pitchFamily="34" charset="0"/>
              <a:buChar char="•"/>
            </a:pPr>
            <a:r>
              <a:rPr lang="en-GB" dirty="0"/>
              <a:t>It increases your involvement in family and community activities</a:t>
            </a:r>
            <a:endParaRPr lang="en-ID" dirty="0"/>
          </a:p>
          <a:p>
            <a:pPr marL="342900" lvl="0" indent="-342900">
              <a:buFont typeface="Arial" panose="020B0604020202020204" pitchFamily="34" charset="0"/>
              <a:buChar char="•"/>
            </a:pPr>
            <a:r>
              <a:rPr lang="en-GB" dirty="0"/>
              <a:t>It improves your physical well-being</a:t>
            </a:r>
            <a:endParaRPr lang="en-ID" dirty="0"/>
          </a:p>
        </p:txBody>
      </p:sp>
    </p:spTree>
    <p:extLst>
      <p:ext uri="{BB962C8B-B14F-4D97-AF65-F5344CB8AC3E}">
        <p14:creationId xmlns:p14="http://schemas.microsoft.com/office/powerpoint/2010/main" val="340806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par>
                                <p:cTn id="8" presetID="18" presetClass="entr" presetSubtype="12" fill="hold" grpId="0" nodeType="withEffect">
                                  <p:stCondLst>
                                    <p:cond delay="50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strips(downLeft)">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F08755-07B9-E048-AAFF-7BBDFD34CE31}"/>
              </a:ext>
            </a:extLst>
          </p:cNvPr>
          <p:cNvSpPr>
            <a:spLocks noGrp="1"/>
          </p:cNvSpPr>
          <p:nvPr>
            <p:ph idx="1"/>
          </p:nvPr>
        </p:nvSpPr>
        <p:spPr>
          <a:xfrm>
            <a:off x="1547664" y="1198066"/>
            <a:ext cx="4248472" cy="936104"/>
          </a:xfrm>
        </p:spPr>
        <p:txBody>
          <a:bodyPr>
            <a:normAutofit/>
          </a:bodyPr>
          <a:lstStyle/>
          <a:p>
            <a:pPr algn="ctr"/>
            <a:r>
              <a:rPr lang="en-US" dirty="0"/>
              <a:t>You need to combine both things to achieve true success. </a:t>
            </a:r>
            <a:endParaRPr lang="en-ID" dirty="0"/>
          </a:p>
        </p:txBody>
      </p:sp>
      <p:pic>
        <p:nvPicPr>
          <p:cNvPr id="2" name="Picture 1">
            <a:extLst>
              <a:ext uri="{FF2B5EF4-FFF2-40B4-BE49-F238E27FC236}">
                <a16:creationId xmlns:a16="http://schemas.microsoft.com/office/drawing/2014/main" id="{1F4679D0-24C2-C54E-A58C-2C73226DE6CE}"/>
              </a:ext>
            </a:extLst>
          </p:cNvPr>
          <p:cNvPicPr>
            <a:picLocks noChangeAspect="1"/>
          </p:cNvPicPr>
          <p:nvPr/>
        </p:nvPicPr>
        <p:blipFill>
          <a:blip r:embed="rId2"/>
          <a:stretch>
            <a:fillRect/>
          </a:stretch>
        </p:blipFill>
        <p:spPr>
          <a:xfrm>
            <a:off x="2370336" y="2206178"/>
            <a:ext cx="2603128" cy="1733724"/>
          </a:xfrm>
          <a:prstGeom prst="rect">
            <a:avLst/>
          </a:prstGeom>
          <a:ln w="15875">
            <a:solidFill>
              <a:schemeClr val="tx1">
                <a:lumMod val="85000"/>
                <a:lumOff val="1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41839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F08755-07B9-E048-AAFF-7BBDFD34CE31}"/>
              </a:ext>
            </a:extLst>
          </p:cNvPr>
          <p:cNvSpPr>
            <a:spLocks noGrp="1"/>
          </p:cNvSpPr>
          <p:nvPr>
            <p:ph idx="1"/>
          </p:nvPr>
        </p:nvSpPr>
        <p:spPr>
          <a:xfrm>
            <a:off x="1763688" y="1635646"/>
            <a:ext cx="3816424" cy="2376264"/>
          </a:xfrm>
        </p:spPr>
        <p:txBody>
          <a:bodyPr>
            <a:normAutofit/>
          </a:bodyPr>
          <a:lstStyle/>
          <a:p>
            <a:pPr algn="ctr"/>
            <a:r>
              <a:rPr lang="en-US" dirty="0"/>
              <a:t>Grit contributes to your mindset.</a:t>
            </a:r>
            <a:r>
              <a:rPr lang="en-ID" dirty="0"/>
              <a:t> </a:t>
            </a:r>
            <a:r>
              <a:rPr lang="en-US" dirty="0"/>
              <a:t>After all, think of a toddler who is just learning how to walk.</a:t>
            </a:r>
            <a:r>
              <a:rPr lang="en-ID" dirty="0"/>
              <a:t> </a:t>
            </a:r>
          </a:p>
        </p:txBody>
      </p:sp>
    </p:spTree>
    <p:extLst>
      <p:ext uri="{BB962C8B-B14F-4D97-AF65-F5344CB8AC3E}">
        <p14:creationId xmlns:p14="http://schemas.microsoft.com/office/powerpoint/2010/main" val="38551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F08755-07B9-E048-AAFF-7BBDFD34CE31}"/>
              </a:ext>
            </a:extLst>
          </p:cNvPr>
          <p:cNvSpPr>
            <a:spLocks noGrp="1"/>
          </p:cNvSpPr>
          <p:nvPr>
            <p:ph idx="1"/>
          </p:nvPr>
        </p:nvSpPr>
        <p:spPr>
          <a:xfrm>
            <a:off x="1259632" y="1491630"/>
            <a:ext cx="4896544" cy="2880320"/>
          </a:xfrm>
        </p:spPr>
        <p:txBody>
          <a:bodyPr>
            <a:normAutofit/>
          </a:bodyPr>
          <a:lstStyle/>
          <a:p>
            <a:pPr algn="ctr"/>
            <a:r>
              <a:rPr lang="en-US" dirty="0"/>
              <a:t>They start pulling themselves to their feet, taking a few steps before falling and getting up again ready to repeat the process time and again until they’re finally able to walk.</a:t>
            </a:r>
            <a:r>
              <a:rPr lang="en-ID" dirty="0"/>
              <a:t> </a:t>
            </a:r>
          </a:p>
        </p:txBody>
      </p:sp>
    </p:spTree>
    <p:extLst>
      <p:ext uri="{BB962C8B-B14F-4D97-AF65-F5344CB8AC3E}">
        <p14:creationId xmlns:p14="http://schemas.microsoft.com/office/powerpoint/2010/main" val="120127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F08755-07B9-E048-AAFF-7BBDFD34CE31}"/>
              </a:ext>
            </a:extLst>
          </p:cNvPr>
          <p:cNvSpPr>
            <a:spLocks noGrp="1"/>
          </p:cNvSpPr>
          <p:nvPr>
            <p:ph idx="1"/>
          </p:nvPr>
        </p:nvSpPr>
        <p:spPr>
          <a:xfrm>
            <a:off x="1907704" y="1491630"/>
            <a:ext cx="3456384" cy="2520280"/>
          </a:xfrm>
        </p:spPr>
        <p:txBody>
          <a:bodyPr>
            <a:normAutofit/>
          </a:bodyPr>
          <a:lstStyle/>
          <a:p>
            <a:pPr algn="ctr"/>
            <a:r>
              <a:rPr lang="en-US" dirty="0"/>
              <a:t>This natural grit needs to be combined with learned resilience so that your mindset can become more balanced. </a:t>
            </a:r>
            <a:endParaRPr lang="en-ID" dirty="0"/>
          </a:p>
        </p:txBody>
      </p:sp>
    </p:spTree>
    <p:extLst>
      <p:ext uri="{BB962C8B-B14F-4D97-AF65-F5344CB8AC3E}">
        <p14:creationId xmlns:p14="http://schemas.microsoft.com/office/powerpoint/2010/main" val="43803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F08755-07B9-E048-AAFF-7BBDFD34CE31}"/>
              </a:ext>
            </a:extLst>
          </p:cNvPr>
          <p:cNvSpPr>
            <a:spLocks noGrp="1"/>
          </p:cNvSpPr>
          <p:nvPr>
            <p:ph idx="1"/>
          </p:nvPr>
        </p:nvSpPr>
        <p:spPr>
          <a:xfrm>
            <a:off x="1835696" y="1779662"/>
            <a:ext cx="3888432" cy="2304256"/>
          </a:xfrm>
        </p:spPr>
        <p:txBody>
          <a:bodyPr>
            <a:normAutofit/>
          </a:bodyPr>
          <a:lstStyle/>
          <a:p>
            <a:pPr algn="ctr"/>
            <a:r>
              <a:rPr lang="en-US" dirty="0"/>
              <a:t>As we’ve already pointed out, perspective is essential when it comes to overcoming adversity. </a:t>
            </a:r>
            <a:endParaRPr lang="en-ID" dirty="0"/>
          </a:p>
        </p:txBody>
      </p:sp>
    </p:spTree>
    <p:extLst>
      <p:ext uri="{BB962C8B-B14F-4D97-AF65-F5344CB8AC3E}">
        <p14:creationId xmlns:p14="http://schemas.microsoft.com/office/powerpoint/2010/main" val="2837787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22974-DCBF-0441-8409-510318AB50E5}"/>
              </a:ext>
            </a:extLst>
          </p:cNvPr>
          <p:cNvSpPr>
            <a:spLocks noGrp="1"/>
          </p:cNvSpPr>
          <p:nvPr>
            <p:ph type="title"/>
          </p:nvPr>
        </p:nvSpPr>
        <p:spPr>
          <a:xfrm>
            <a:off x="860803" y="1491630"/>
            <a:ext cx="6447501" cy="962422"/>
          </a:xfrm>
        </p:spPr>
        <p:txBody>
          <a:bodyPr>
            <a:normAutofit/>
          </a:bodyPr>
          <a:lstStyle/>
          <a:p>
            <a:r>
              <a:rPr lang="en-GB" dirty="0"/>
              <a:t>Importance Of Resilience And Grit In The Workplace</a:t>
            </a:r>
            <a:endParaRPr lang="en-ID" dirty="0"/>
          </a:p>
        </p:txBody>
      </p:sp>
      <p:sp>
        <p:nvSpPr>
          <p:cNvPr id="3" name="Content Placeholder 2">
            <a:extLst>
              <a:ext uri="{FF2B5EF4-FFF2-40B4-BE49-F238E27FC236}">
                <a16:creationId xmlns:a16="http://schemas.microsoft.com/office/drawing/2014/main" id="{D24F929B-AAC0-2442-9D8F-2FD34352A893}"/>
              </a:ext>
            </a:extLst>
          </p:cNvPr>
          <p:cNvSpPr>
            <a:spLocks noGrp="1"/>
          </p:cNvSpPr>
          <p:nvPr>
            <p:ph idx="1"/>
          </p:nvPr>
        </p:nvSpPr>
        <p:spPr>
          <a:xfrm>
            <a:off x="860803" y="2499742"/>
            <a:ext cx="4431277" cy="2088232"/>
          </a:xfrm>
        </p:spPr>
        <p:txBody>
          <a:bodyPr>
            <a:normAutofit/>
          </a:bodyPr>
          <a:lstStyle/>
          <a:p>
            <a:r>
              <a:rPr lang="en-US" dirty="0"/>
              <a:t>One obvious situation in which grit and resilience are vital to success is in the workplace.</a:t>
            </a:r>
            <a:r>
              <a:rPr lang="en-ID" dirty="0"/>
              <a:t> </a:t>
            </a:r>
          </a:p>
        </p:txBody>
      </p:sp>
    </p:spTree>
    <p:extLst>
      <p:ext uri="{BB962C8B-B14F-4D97-AF65-F5344CB8AC3E}">
        <p14:creationId xmlns:p14="http://schemas.microsoft.com/office/powerpoint/2010/main" val="135982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9" presetClass="entr" presetSubtype="0" fill="hold" grpId="0" nodeType="with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ssolv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Facet">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1206</TotalTime>
  <Words>887</Words>
  <Application>Microsoft Macintosh PowerPoint</Application>
  <PresentationFormat>On-screen Show (16:9)</PresentationFormat>
  <Paragraphs>45</Paragraphs>
  <Slides>39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Trebuchet MS</vt:lpstr>
      <vt:lpstr>Wingdings 3</vt:lpstr>
      <vt:lpstr>Facet</vt:lpstr>
      <vt:lpstr>PowerPoint Presentation</vt:lpstr>
      <vt:lpstr>PowerPoint Presentation</vt:lpstr>
      <vt:lpstr>Combining Grit And Resilience Is Important For A Balanced Mindset</vt:lpstr>
      <vt:lpstr>PowerPoint Presentation</vt:lpstr>
      <vt:lpstr>PowerPoint Presentation</vt:lpstr>
      <vt:lpstr>PowerPoint Presentation</vt:lpstr>
      <vt:lpstr>PowerPoint Presentation</vt:lpstr>
      <vt:lpstr>PowerPoint Presentation</vt:lpstr>
      <vt:lpstr>Importance Of Resilience And Grit In The Workplace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Importance Of Resilience And Grit In Your Personal Life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92</cp:revision>
  <dcterms:created xsi:type="dcterms:W3CDTF">2018-10-15T07:11:14Z</dcterms:created>
  <dcterms:modified xsi:type="dcterms:W3CDTF">2020-07-24T07:37:23Z</dcterms:modified>
</cp:coreProperties>
</file>