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19"/>
  </p:notesMasterIdLst>
  <p:sldIdLst>
    <p:sldId id="257" r:id="rId2"/>
    <p:sldId id="289" r:id="rId3"/>
    <p:sldId id="293" r:id="rId4"/>
    <p:sldId id="261" r:id="rId5"/>
    <p:sldId id="288" r:id="rId6"/>
    <p:sldId id="294" r:id="rId7"/>
    <p:sldId id="295" r:id="rId8"/>
    <p:sldId id="296" r:id="rId9"/>
    <p:sldId id="297" r:id="rId10"/>
    <p:sldId id="291" r:id="rId11"/>
    <p:sldId id="292" r:id="rId12"/>
    <p:sldId id="298" r:id="rId13"/>
    <p:sldId id="299" r:id="rId14"/>
    <p:sldId id="300" r:id="rId15"/>
    <p:sldId id="301" r:id="rId16"/>
    <p:sldId id="302" r:id="rId17"/>
    <p:sldId id="303"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5"/>
    <a:srgbClr val="FFE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10"/>
    <p:restoredTop sz="94650"/>
  </p:normalViewPr>
  <p:slideViewPr>
    <p:cSldViewPr>
      <p:cViewPr varScale="1">
        <p:scale>
          <a:sx n="160" d="100"/>
          <a:sy n="160" d="100"/>
        </p:scale>
        <p:origin x="176" y="41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46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BA754-79BD-4972-839A-D62EA2C7C3EA}" type="datetimeFigureOut">
              <a:rPr lang="en-US" smtClean="0"/>
              <a:pPr/>
              <a:t>7/24/20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BBF2C-A7F8-4A46-8FD9-0FE6834BDEB8}" type="slidenum">
              <a:rPr lang="en-US" smtClean="0"/>
              <a:pPr/>
              <a:t>‹#›</a:t>
            </a:fld>
            <a:endParaRPr lang="en-US"/>
          </a:p>
        </p:txBody>
      </p:sp>
    </p:spTree>
    <p:extLst>
      <p:ext uri="{BB962C8B-B14F-4D97-AF65-F5344CB8AC3E}">
        <p14:creationId xmlns:p14="http://schemas.microsoft.com/office/powerpoint/2010/main" val="22016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59BBF2C-A7F8-4A46-8FD9-0FE6834BDEB8}" type="slidenum">
              <a:rPr lang="en-US" smtClean="0"/>
              <a:pPr/>
              <a:t>1</a:t>
            </a:fld>
            <a:endParaRPr lang="en-US"/>
          </a:p>
        </p:txBody>
      </p:sp>
    </p:spTree>
    <p:extLst>
      <p:ext uri="{BB962C8B-B14F-4D97-AF65-F5344CB8AC3E}">
        <p14:creationId xmlns:p14="http://schemas.microsoft.com/office/powerpoint/2010/main" val="307873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10632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835582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650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34838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913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984521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4270950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17799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1431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7/24/20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2715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61306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8241E9-601D-4A27-BF72-C7763949FF5A}" type="datetimeFigureOut">
              <a:rPr lang="en-US" smtClean="0"/>
              <a:pPr/>
              <a:t>7/24/20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83295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8241E9-601D-4A27-BF72-C7763949FF5A}" type="datetimeFigureOut">
              <a:rPr lang="en-US" smtClean="0"/>
              <a:pPr/>
              <a:t>7/24/20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4506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241E9-601D-4A27-BF72-C7763949FF5A}" type="datetimeFigureOut">
              <a:rPr lang="en-US" smtClean="0"/>
              <a:pPr/>
              <a:t>7/24/20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30911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78158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
        <p:nvSpPr>
          <p:cNvPr id="5" name="Date Placeholder 4"/>
          <p:cNvSpPr>
            <a:spLocks noGrp="1"/>
          </p:cNvSpPr>
          <p:nvPr>
            <p:ph type="dt" sz="half" idx="10"/>
          </p:nvPr>
        </p:nvSpPr>
        <p:spPr/>
        <p:txBody>
          <a:bodyPr/>
          <a:lstStyle/>
          <a:p>
            <a:fld id="{4D8241E9-601D-4A27-BF72-C7763949FF5A}" type="datetimeFigureOut">
              <a:rPr lang="en-US" smtClean="0"/>
              <a:pPr/>
              <a:t>7/24/20</a:t>
            </a:fld>
            <a:endParaRPr lang="en-US"/>
          </a:p>
        </p:txBody>
      </p:sp>
    </p:spTree>
    <p:extLst>
      <p:ext uri="{BB962C8B-B14F-4D97-AF65-F5344CB8AC3E}">
        <p14:creationId xmlns:p14="http://schemas.microsoft.com/office/powerpoint/2010/main" val="3790099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D8241E9-601D-4A27-BF72-C7763949FF5A}" type="datetimeFigureOut">
              <a:rPr lang="en-US" smtClean="0"/>
              <a:pPr/>
              <a:t>7/24/20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4586AFA4-EB3C-4B7D-993E-220BD55D95C0}" type="slidenum">
              <a:rPr lang="en-US" smtClean="0"/>
              <a:pPr/>
              <a:t>‹#›</a:t>
            </a:fld>
            <a:endParaRPr lang="en-US"/>
          </a:p>
        </p:txBody>
      </p:sp>
    </p:spTree>
    <p:extLst>
      <p:ext uri="{BB962C8B-B14F-4D97-AF65-F5344CB8AC3E}">
        <p14:creationId xmlns:p14="http://schemas.microsoft.com/office/powerpoint/2010/main" val="169404190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xStyles>
    <p:titleStyle>
      <a:lvl1pPr algn="l" defTabSz="342900" rtl="0" eaLnBrk="1" latinLnBrk="0" hangingPunct="1">
        <a:spcBef>
          <a:spcPct val="0"/>
        </a:spcBef>
        <a:buNone/>
        <a:defRPr sz="2600" kern="1200">
          <a:solidFill>
            <a:schemeClr val="accent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3429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6858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0287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37160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4799" r="35" b="7623"/>
          <a:stretch/>
        </p:blipFill>
        <p:spPr>
          <a:xfrm>
            <a:off x="-14418" y="-92546"/>
            <a:ext cx="9194930" cy="5256685"/>
          </a:xfrm>
          <a:prstGeom prst="rect">
            <a:avLst/>
          </a:prstGeom>
        </p:spPr>
      </p:pic>
      <p:sp>
        <p:nvSpPr>
          <p:cNvPr id="10" name="Rectangle 9">
            <a:extLst>
              <a:ext uri="{FF2B5EF4-FFF2-40B4-BE49-F238E27FC236}">
                <a16:creationId xmlns:a16="http://schemas.microsoft.com/office/drawing/2014/main" id="{E9C44ADE-5969-E345-9A29-D3F18514F321}"/>
              </a:ext>
            </a:extLst>
          </p:cNvPr>
          <p:cNvSpPr/>
          <p:nvPr/>
        </p:nvSpPr>
        <p:spPr>
          <a:xfrm>
            <a:off x="5334000" y="2343150"/>
            <a:ext cx="3581400" cy="2514600"/>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85AB16-A654-B842-91B1-87A656B0390F}"/>
              </a:ext>
            </a:extLst>
          </p:cNvPr>
          <p:cNvSpPr/>
          <p:nvPr/>
        </p:nvSpPr>
        <p:spPr>
          <a:xfrm>
            <a:off x="5410200" y="2419350"/>
            <a:ext cx="3429000" cy="2362200"/>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3086809A-4301-AD41-933D-AE418453FFDA}"/>
              </a:ext>
            </a:extLst>
          </p:cNvPr>
          <p:cNvSpPr txBox="1"/>
          <p:nvPr/>
        </p:nvSpPr>
        <p:spPr>
          <a:xfrm>
            <a:off x="5486400" y="2692509"/>
            <a:ext cx="3276600" cy="1815882"/>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A Look At Two Key Components In Relentless Drive - Grit And Resilience</a:t>
            </a:r>
            <a:endParaRPr lang="en-ID" sz="28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347614"/>
            <a:ext cx="6447501" cy="602382"/>
          </a:xfrm>
        </p:spPr>
        <p:txBody>
          <a:bodyPr>
            <a:normAutofit/>
          </a:bodyPr>
          <a:lstStyle/>
          <a:p>
            <a:r>
              <a:rPr lang="en-GB" dirty="0"/>
              <a:t>What Is Resilience?</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1995686"/>
            <a:ext cx="5079349" cy="2376264"/>
          </a:xfrm>
        </p:spPr>
        <p:txBody>
          <a:bodyPr>
            <a:normAutofit/>
          </a:bodyPr>
          <a:lstStyle/>
          <a:p>
            <a:r>
              <a:rPr lang="en-US" dirty="0"/>
              <a:t>Let’s look more closely at resilience. It is your ability to cope with adversity, withstand it and, when you fail, to bounce back and carry on growing, even when life takes a downturn.</a:t>
            </a:r>
            <a:endParaRPr lang="en-ID" dirty="0"/>
          </a:p>
        </p:txBody>
      </p:sp>
    </p:spTree>
    <p:extLst>
      <p:ext uri="{BB962C8B-B14F-4D97-AF65-F5344CB8AC3E}">
        <p14:creationId xmlns:p14="http://schemas.microsoft.com/office/powerpoint/2010/main" val="135982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491630"/>
            <a:ext cx="4176464" cy="2448272"/>
          </a:xfrm>
        </p:spPr>
        <p:txBody>
          <a:bodyPr>
            <a:normAutofit/>
          </a:bodyPr>
          <a:lstStyle/>
          <a:p>
            <a:pPr algn="ctr"/>
            <a:r>
              <a:rPr lang="en-US" dirty="0"/>
              <a:t>Resilience isn’t a trampoline. It will take strength, time and support from others. You’re sure to experience many setbacks on the way. </a:t>
            </a:r>
            <a:endParaRPr lang="en-ID" dirty="0"/>
          </a:p>
        </p:txBody>
      </p:sp>
    </p:spTree>
    <p:extLst>
      <p:ext uri="{BB962C8B-B14F-4D97-AF65-F5344CB8AC3E}">
        <p14:creationId xmlns:p14="http://schemas.microsoft.com/office/powerpoint/2010/main" val="72443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635646"/>
            <a:ext cx="4032448" cy="2448272"/>
          </a:xfrm>
        </p:spPr>
        <p:txBody>
          <a:bodyPr>
            <a:normAutofit/>
          </a:bodyPr>
          <a:lstStyle/>
          <a:p>
            <a:pPr algn="ctr"/>
            <a:r>
              <a:rPr lang="en-US" dirty="0"/>
              <a:t>Eventually, though, you’ll get to the summit and be able to look back and see the distance that you’ve traveled. </a:t>
            </a:r>
            <a:endParaRPr lang="en-ID" dirty="0"/>
          </a:p>
        </p:txBody>
      </p:sp>
    </p:spTree>
    <p:extLst>
      <p:ext uri="{BB962C8B-B14F-4D97-AF65-F5344CB8AC3E}">
        <p14:creationId xmlns:p14="http://schemas.microsoft.com/office/powerpoint/2010/main" val="21160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971600" y="1419622"/>
            <a:ext cx="5184576" cy="3168352"/>
          </a:xfrm>
        </p:spPr>
        <p:txBody>
          <a:bodyPr>
            <a:normAutofit/>
          </a:bodyPr>
          <a:lstStyle/>
          <a:p>
            <a:pPr algn="ctr"/>
            <a:r>
              <a:rPr lang="en-US" dirty="0"/>
              <a:t>While it’s common to equate being resilient with being mentally tough, instead, demonstrating resilience means working through that suffering and emotional pain and coming out the other side stronger and more positive.</a:t>
            </a:r>
            <a:endParaRPr lang="en-ID" dirty="0"/>
          </a:p>
        </p:txBody>
      </p:sp>
    </p:spTree>
    <p:extLst>
      <p:ext uri="{BB962C8B-B14F-4D97-AF65-F5344CB8AC3E}">
        <p14:creationId xmlns:p14="http://schemas.microsoft.com/office/powerpoint/2010/main" val="206805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987574"/>
            <a:ext cx="4608512" cy="1440160"/>
          </a:xfrm>
        </p:spPr>
        <p:txBody>
          <a:bodyPr>
            <a:normAutofit/>
          </a:bodyPr>
          <a:lstStyle/>
          <a:p>
            <a:pPr algn="ctr"/>
            <a:r>
              <a:rPr lang="en-US" dirty="0"/>
              <a:t>Resilience is vital since it gives you the strength you need to process hardship and overcome it. </a:t>
            </a:r>
            <a:endParaRPr lang="en-ID" dirty="0"/>
          </a:p>
        </p:txBody>
      </p:sp>
      <p:pic>
        <p:nvPicPr>
          <p:cNvPr id="2" name="Picture 1">
            <a:extLst>
              <a:ext uri="{FF2B5EF4-FFF2-40B4-BE49-F238E27FC236}">
                <a16:creationId xmlns:a16="http://schemas.microsoft.com/office/drawing/2014/main" id="{6FAA9BF8-9623-BD44-B503-2E12DA0107D1}"/>
              </a:ext>
            </a:extLst>
          </p:cNvPr>
          <p:cNvPicPr>
            <a:picLocks noChangeAspect="1"/>
          </p:cNvPicPr>
          <p:nvPr/>
        </p:nvPicPr>
        <p:blipFill>
          <a:blip r:embed="rId2"/>
          <a:stretch>
            <a:fillRect/>
          </a:stretch>
        </p:blipFill>
        <p:spPr>
          <a:xfrm>
            <a:off x="2306960" y="2427734"/>
            <a:ext cx="2657872" cy="1386523"/>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710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563638"/>
            <a:ext cx="4680520" cy="2520280"/>
          </a:xfrm>
        </p:spPr>
        <p:txBody>
          <a:bodyPr>
            <a:normAutofit/>
          </a:bodyPr>
          <a:lstStyle/>
          <a:p>
            <a:pPr algn="ctr"/>
            <a:r>
              <a:rPr lang="en-US" dirty="0"/>
              <a:t>Resilient people, on the other hand, can tap into their own support systems and strengths when it comes to overcoming challenges and working through problems.</a:t>
            </a:r>
            <a:endParaRPr lang="en-ID" dirty="0"/>
          </a:p>
        </p:txBody>
      </p:sp>
    </p:spTree>
    <p:extLst>
      <p:ext uri="{BB962C8B-B14F-4D97-AF65-F5344CB8AC3E}">
        <p14:creationId xmlns:p14="http://schemas.microsoft.com/office/powerpoint/2010/main" val="286359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331640" y="1419622"/>
            <a:ext cx="4824536" cy="2952328"/>
          </a:xfrm>
        </p:spPr>
        <p:txBody>
          <a:bodyPr>
            <a:normAutofit/>
          </a:bodyPr>
          <a:lstStyle/>
          <a:p>
            <a:pPr algn="ctr"/>
            <a:r>
              <a:rPr lang="en-US" dirty="0"/>
              <a:t>Resilience comes in two forms. Meanwhile, physical resilience is your body’s capacity to adapt to a challenge and to recover more quickly. Both are helpful when it comes to overcoming adversity.</a:t>
            </a:r>
            <a:endParaRPr lang="en-ID" dirty="0"/>
          </a:p>
        </p:txBody>
      </p:sp>
    </p:spTree>
    <p:extLst>
      <p:ext uri="{BB962C8B-B14F-4D97-AF65-F5344CB8AC3E}">
        <p14:creationId xmlns:p14="http://schemas.microsoft.com/office/powerpoint/2010/main" val="426521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563638"/>
            <a:ext cx="4392488" cy="2376264"/>
          </a:xfrm>
        </p:spPr>
        <p:txBody>
          <a:bodyPr>
            <a:normAutofit/>
          </a:bodyPr>
          <a:lstStyle/>
          <a:p>
            <a:pPr algn="ctr"/>
            <a:r>
              <a:rPr lang="en-US" dirty="0"/>
              <a:t>You can bolster or even build resilience in yourself by changing your behaviors and patterns of thinking, helping you to find more inner strength. </a:t>
            </a:r>
            <a:endParaRPr lang="en-ID" dirty="0"/>
          </a:p>
        </p:txBody>
      </p:sp>
    </p:spTree>
    <p:extLst>
      <p:ext uri="{BB962C8B-B14F-4D97-AF65-F5344CB8AC3E}">
        <p14:creationId xmlns:p14="http://schemas.microsoft.com/office/powerpoint/2010/main" val="121612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347614"/>
            <a:ext cx="4896544" cy="936104"/>
          </a:xfrm>
        </p:spPr>
        <p:txBody>
          <a:bodyPr>
            <a:normAutofit/>
          </a:bodyPr>
          <a:lstStyle/>
          <a:p>
            <a:pPr algn="ctr"/>
            <a:r>
              <a:rPr lang="en-US" dirty="0"/>
              <a:t>A relentless drive requires two major components – grit and resilience. </a:t>
            </a:r>
            <a:endParaRPr lang="en-ID" dirty="0"/>
          </a:p>
        </p:txBody>
      </p:sp>
      <p:pic>
        <p:nvPicPr>
          <p:cNvPr id="2" name="Picture 1">
            <a:extLst>
              <a:ext uri="{FF2B5EF4-FFF2-40B4-BE49-F238E27FC236}">
                <a16:creationId xmlns:a16="http://schemas.microsoft.com/office/drawing/2014/main" id="{B710E735-0DE8-7242-81B6-E6812CB35D58}"/>
              </a:ext>
            </a:extLst>
          </p:cNvPr>
          <p:cNvPicPr>
            <a:picLocks noChangeAspect="1"/>
          </p:cNvPicPr>
          <p:nvPr/>
        </p:nvPicPr>
        <p:blipFill>
          <a:blip r:embed="rId2"/>
          <a:stretch>
            <a:fillRect/>
          </a:stretch>
        </p:blipFill>
        <p:spPr>
          <a:xfrm>
            <a:off x="2415837" y="2355726"/>
            <a:ext cx="2584133" cy="1718692"/>
          </a:xfrm>
          <a:prstGeom prst="rect">
            <a:avLst/>
          </a:prstGeom>
          <a:ln>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22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99592" y="1275606"/>
            <a:ext cx="5616624" cy="3600400"/>
          </a:xfrm>
        </p:spPr>
        <p:txBody>
          <a:bodyPr>
            <a:normAutofit/>
          </a:bodyPr>
          <a:lstStyle/>
          <a:p>
            <a:pPr algn="ctr"/>
            <a:r>
              <a:rPr lang="en-US" dirty="0"/>
              <a:t>Research has shown that if you can be gritty and resilient – sticking with the things that matter to you and bouncing back if and when you fail – this is a vital component of your success, regardless of how much intelligence and talent you possess.</a:t>
            </a:r>
            <a:r>
              <a:rPr lang="en-ID" dirty="0"/>
              <a:t> </a:t>
            </a:r>
          </a:p>
        </p:txBody>
      </p:sp>
    </p:spTree>
    <p:extLst>
      <p:ext uri="{BB962C8B-B14F-4D97-AF65-F5344CB8AC3E}">
        <p14:creationId xmlns:p14="http://schemas.microsoft.com/office/powerpoint/2010/main" val="329398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635646"/>
            <a:ext cx="6447501" cy="602382"/>
          </a:xfrm>
        </p:spPr>
        <p:txBody>
          <a:bodyPr>
            <a:normAutofit/>
          </a:bodyPr>
          <a:lstStyle/>
          <a:p>
            <a:r>
              <a:rPr lang="en-GB" dirty="0"/>
              <a:t>What Is Grit?</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83718"/>
            <a:ext cx="4287261" cy="2088232"/>
          </a:xfrm>
        </p:spPr>
        <p:txBody>
          <a:bodyPr>
            <a:normAutofit/>
          </a:bodyPr>
          <a:lstStyle/>
          <a:p>
            <a:r>
              <a:rPr lang="en-US" dirty="0"/>
              <a:t>Put in basic terms, grit is perseverance and passion for meaningful, long-term goals.</a:t>
            </a:r>
            <a:r>
              <a:rPr lang="en-ID" dirty="0"/>
              <a:t> </a:t>
            </a:r>
          </a:p>
        </p:txBody>
      </p:sp>
    </p:spTree>
    <p:extLst>
      <p:ext uri="{BB962C8B-B14F-4D97-AF65-F5344CB8AC3E}">
        <p14:creationId xmlns:p14="http://schemas.microsoft.com/office/powerpoint/2010/main" val="93174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091653"/>
            <a:ext cx="4752528" cy="1368152"/>
          </a:xfrm>
        </p:spPr>
        <p:txBody>
          <a:bodyPr>
            <a:normAutofit/>
          </a:bodyPr>
          <a:lstStyle/>
          <a:p>
            <a:pPr algn="ctr"/>
            <a:r>
              <a:rPr lang="en-US" dirty="0"/>
              <a:t>This is the type of passion that’s about commitment and direction, not infatuation or intense emotion.</a:t>
            </a:r>
            <a:r>
              <a:rPr lang="en-ID" dirty="0"/>
              <a:t> </a:t>
            </a:r>
          </a:p>
        </p:txBody>
      </p:sp>
      <p:pic>
        <p:nvPicPr>
          <p:cNvPr id="2" name="Picture 1">
            <a:extLst>
              <a:ext uri="{FF2B5EF4-FFF2-40B4-BE49-F238E27FC236}">
                <a16:creationId xmlns:a16="http://schemas.microsoft.com/office/drawing/2014/main" id="{3E846AB3-DF24-4940-8883-772EE2290D92}"/>
              </a:ext>
            </a:extLst>
          </p:cNvPr>
          <p:cNvPicPr>
            <a:picLocks noChangeAspect="1"/>
          </p:cNvPicPr>
          <p:nvPr/>
        </p:nvPicPr>
        <p:blipFill>
          <a:blip r:embed="rId2"/>
          <a:stretch>
            <a:fillRect/>
          </a:stretch>
        </p:blipFill>
        <p:spPr>
          <a:xfrm>
            <a:off x="2459821" y="2491877"/>
            <a:ext cx="2640182" cy="1664049"/>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18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259632" y="1635646"/>
            <a:ext cx="4824536" cy="2736304"/>
          </a:xfrm>
        </p:spPr>
        <p:txBody>
          <a:bodyPr>
            <a:normAutofit/>
          </a:bodyPr>
          <a:lstStyle/>
          <a:p>
            <a:pPr algn="ctr"/>
            <a:r>
              <a:rPr lang="en-US" dirty="0"/>
              <a:t>Not only that, but grit is about perseverance too. Persevering means sticking with it and continuing to work hard, even if you experience failure or difficulties.</a:t>
            </a:r>
            <a:endParaRPr lang="en-ID" dirty="0"/>
          </a:p>
        </p:txBody>
      </p:sp>
    </p:spTree>
    <p:extLst>
      <p:ext uri="{BB962C8B-B14F-4D97-AF65-F5344CB8AC3E}">
        <p14:creationId xmlns:p14="http://schemas.microsoft.com/office/powerpoint/2010/main" val="202160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058386"/>
            <a:ext cx="4248472" cy="1296144"/>
          </a:xfrm>
        </p:spPr>
        <p:txBody>
          <a:bodyPr>
            <a:normAutofit/>
          </a:bodyPr>
          <a:lstStyle/>
          <a:p>
            <a:pPr algn="ctr"/>
            <a:r>
              <a:rPr lang="en-US" dirty="0"/>
              <a:t>Grit is incredibly important in life because it drives our success and achievement. </a:t>
            </a:r>
            <a:endParaRPr lang="en-ID" dirty="0"/>
          </a:p>
        </p:txBody>
      </p:sp>
      <p:pic>
        <p:nvPicPr>
          <p:cNvPr id="2" name="Picture 1">
            <a:extLst>
              <a:ext uri="{FF2B5EF4-FFF2-40B4-BE49-F238E27FC236}">
                <a16:creationId xmlns:a16="http://schemas.microsoft.com/office/drawing/2014/main" id="{2503D418-5C34-7C49-A11B-1660D42EEC06}"/>
              </a:ext>
            </a:extLst>
          </p:cNvPr>
          <p:cNvPicPr>
            <a:picLocks noChangeAspect="1"/>
          </p:cNvPicPr>
          <p:nvPr/>
        </p:nvPicPr>
        <p:blipFill>
          <a:blip r:embed="rId2"/>
          <a:stretch>
            <a:fillRect/>
          </a:stretch>
        </p:blipFill>
        <p:spPr>
          <a:xfrm>
            <a:off x="2473908" y="2570554"/>
            <a:ext cx="2684016" cy="1657380"/>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06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07704" y="1707654"/>
            <a:ext cx="3600400" cy="2088232"/>
          </a:xfrm>
        </p:spPr>
        <p:txBody>
          <a:bodyPr>
            <a:normAutofit/>
          </a:bodyPr>
          <a:lstStyle/>
          <a:p>
            <a:pPr algn="ctr"/>
            <a:r>
              <a:rPr lang="en-US" dirty="0"/>
              <a:t>Without grit and resilience, talent can amount to nothing but unmet potential. </a:t>
            </a:r>
            <a:endParaRPr lang="en-ID" dirty="0"/>
          </a:p>
        </p:txBody>
      </p:sp>
    </p:spTree>
    <p:extLst>
      <p:ext uri="{BB962C8B-B14F-4D97-AF65-F5344CB8AC3E}">
        <p14:creationId xmlns:p14="http://schemas.microsoft.com/office/powerpoint/2010/main" val="215098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987574"/>
            <a:ext cx="4104456" cy="1512168"/>
          </a:xfrm>
        </p:spPr>
        <p:txBody>
          <a:bodyPr>
            <a:normAutofit/>
          </a:bodyPr>
          <a:lstStyle/>
          <a:p>
            <a:pPr algn="ctr"/>
            <a:r>
              <a:rPr lang="en-US" dirty="0"/>
              <a:t>It’s only when you put in effort that your talents become skills that can lead to success.</a:t>
            </a:r>
            <a:endParaRPr lang="en-ID" dirty="0"/>
          </a:p>
        </p:txBody>
      </p:sp>
      <p:pic>
        <p:nvPicPr>
          <p:cNvPr id="2" name="Picture 1">
            <a:extLst>
              <a:ext uri="{FF2B5EF4-FFF2-40B4-BE49-F238E27FC236}">
                <a16:creationId xmlns:a16="http://schemas.microsoft.com/office/drawing/2014/main" id="{8DD15581-D633-0447-8F90-E5AC05BDB0CB}"/>
              </a:ext>
            </a:extLst>
          </p:cNvPr>
          <p:cNvPicPr>
            <a:picLocks noChangeAspect="1"/>
          </p:cNvPicPr>
          <p:nvPr/>
        </p:nvPicPr>
        <p:blipFill>
          <a:blip r:embed="rId2"/>
          <a:stretch>
            <a:fillRect/>
          </a:stretch>
        </p:blipFill>
        <p:spPr>
          <a:xfrm>
            <a:off x="2482022" y="2427734"/>
            <a:ext cx="2523772" cy="1419622"/>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819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1238</TotalTime>
  <Words>422</Words>
  <Application>Microsoft Macintosh PowerPoint</Application>
  <PresentationFormat>On-screen Show (16:9)</PresentationFormat>
  <Paragraphs>20</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Trebuchet MS</vt:lpstr>
      <vt:lpstr>Wingdings 3</vt:lpstr>
      <vt:lpstr>Facet</vt:lpstr>
      <vt:lpstr>PowerPoint Presentation</vt:lpstr>
      <vt:lpstr>PowerPoint Presentation</vt:lpstr>
      <vt:lpstr>PowerPoint Presentation</vt:lpstr>
      <vt:lpstr>What Is Grit?</vt:lpstr>
      <vt:lpstr>PowerPoint Presentation</vt:lpstr>
      <vt:lpstr>PowerPoint Presentation</vt:lpstr>
      <vt:lpstr>PowerPoint Presentation</vt:lpstr>
      <vt:lpstr>PowerPoint Presentation</vt:lpstr>
      <vt:lpstr>PowerPoint Presentation</vt:lpstr>
      <vt:lpstr>What Is 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92</cp:revision>
  <dcterms:created xsi:type="dcterms:W3CDTF">2018-10-15T07:11:14Z</dcterms:created>
  <dcterms:modified xsi:type="dcterms:W3CDTF">2020-07-24T14:20:03Z</dcterms:modified>
</cp:coreProperties>
</file>