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12"/>
  </p:notesMasterIdLst>
  <p:sldIdLst>
    <p:sldId id="257" r:id="rId2"/>
    <p:sldId id="289" r:id="rId3"/>
    <p:sldId id="290" r:id="rId4"/>
    <p:sldId id="291" r:id="rId5"/>
    <p:sldId id="296" r:id="rId6"/>
    <p:sldId id="292" r:id="rId7"/>
    <p:sldId id="297" r:id="rId8"/>
    <p:sldId id="293" r:id="rId9"/>
    <p:sldId id="294" r:id="rId10"/>
    <p:sldId id="295"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25"/>
    <p:restoredTop sz="94650"/>
  </p:normalViewPr>
  <p:slideViewPr>
    <p:cSldViewPr>
      <p:cViewPr varScale="1">
        <p:scale>
          <a:sx n="118" d="100"/>
          <a:sy n="118" d="100"/>
        </p:scale>
        <p:origin x="208" y="11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BA754-79BD-4972-839A-D62EA2C7C3EA}" type="datetimeFigureOut">
              <a:rPr lang="en-US" smtClean="0"/>
              <a:pPr/>
              <a:t>7/24/20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BF2C-A7F8-4A46-8FD9-0FE6834BDEB8}" type="slidenum">
              <a:rPr lang="en-US" smtClean="0"/>
              <a:pPr/>
              <a:t>‹#›</a:t>
            </a:fld>
            <a:endParaRPr lang="en-US"/>
          </a:p>
        </p:txBody>
      </p:sp>
    </p:spTree>
    <p:extLst>
      <p:ext uri="{BB962C8B-B14F-4D97-AF65-F5344CB8AC3E}">
        <p14:creationId xmlns:p14="http://schemas.microsoft.com/office/powerpoint/2010/main" val="2201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59BBF2C-A7F8-4A46-8FD9-0FE6834BDEB8}" type="slidenum">
              <a:rPr lang="en-US" smtClean="0"/>
              <a:pPr/>
              <a:t>1</a:t>
            </a:fld>
            <a:endParaRPr lang="en-US"/>
          </a:p>
        </p:txBody>
      </p:sp>
    </p:spTree>
    <p:extLst>
      <p:ext uri="{BB962C8B-B14F-4D97-AF65-F5344CB8AC3E}">
        <p14:creationId xmlns:p14="http://schemas.microsoft.com/office/powerpoint/2010/main" val="3078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10632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8355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650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34838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13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9845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427095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17799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1431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2715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61306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241E9-601D-4A27-BF72-C7763949FF5A}" type="datetimeFigureOut">
              <a:rPr lang="en-US" smtClean="0"/>
              <a:pPr/>
              <a:t>7/24/20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83295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241E9-601D-4A27-BF72-C7763949FF5A}" type="datetimeFigureOut">
              <a:rPr lang="en-US" smtClean="0"/>
              <a:pPr/>
              <a:t>7/24/20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4506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1E9-601D-4A27-BF72-C7763949FF5A}" type="datetimeFigureOut">
              <a:rPr lang="en-US" smtClean="0"/>
              <a:pPr/>
              <a:t>7/24/20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0911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78158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Tree>
    <p:extLst>
      <p:ext uri="{BB962C8B-B14F-4D97-AF65-F5344CB8AC3E}">
        <p14:creationId xmlns:p14="http://schemas.microsoft.com/office/powerpoint/2010/main" val="379009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D8241E9-601D-4A27-BF72-C7763949FF5A}" type="datetimeFigureOut">
              <a:rPr lang="en-US" smtClean="0"/>
              <a:pPr/>
              <a:t>7/24/20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586AFA4-EB3C-4B7D-993E-220BD55D95C0}" type="slidenum">
              <a:rPr lang="en-US" smtClean="0"/>
              <a:pPr/>
              <a:t>‹#›</a:t>
            </a:fld>
            <a:endParaRPr lang="en-US"/>
          </a:p>
        </p:txBody>
      </p:sp>
    </p:spTree>
    <p:extLst>
      <p:ext uri="{BB962C8B-B14F-4D97-AF65-F5344CB8AC3E}">
        <p14:creationId xmlns:p14="http://schemas.microsoft.com/office/powerpoint/2010/main" val="169404190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342900" rtl="0" eaLnBrk="1" latinLnBrk="0" hangingPunct="1">
        <a:spcBef>
          <a:spcPct val="0"/>
        </a:spcBef>
        <a:buNone/>
        <a:defRPr sz="2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4799" r="35" b="7623"/>
          <a:stretch/>
        </p:blipFill>
        <p:spPr>
          <a:xfrm>
            <a:off x="-14418" y="-92546"/>
            <a:ext cx="9194930" cy="5256685"/>
          </a:xfrm>
          <a:prstGeom prst="rect">
            <a:avLst/>
          </a:prstGeom>
        </p:spPr>
      </p:pic>
      <p:sp>
        <p:nvSpPr>
          <p:cNvPr id="10" name="Rectangle 9">
            <a:extLst>
              <a:ext uri="{FF2B5EF4-FFF2-40B4-BE49-F238E27FC236}">
                <a16:creationId xmlns:a16="http://schemas.microsoft.com/office/drawing/2014/main" id="{E9C44ADE-5969-E345-9A29-D3F18514F321}"/>
              </a:ext>
            </a:extLst>
          </p:cNvPr>
          <p:cNvSpPr/>
          <p:nvPr/>
        </p:nvSpPr>
        <p:spPr>
          <a:xfrm>
            <a:off x="5334000" y="2343150"/>
            <a:ext cx="3581400" cy="25146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85AB16-A654-B842-91B1-87A656B0390F}"/>
              </a:ext>
            </a:extLst>
          </p:cNvPr>
          <p:cNvSpPr/>
          <p:nvPr/>
        </p:nvSpPr>
        <p:spPr>
          <a:xfrm>
            <a:off x="5410200" y="2419350"/>
            <a:ext cx="3429000" cy="236220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086809A-4301-AD41-933D-AE418453FFDA}"/>
              </a:ext>
            </a:extLst>
          </p:cNvPr>
          <p:cNvSpPr txBox="1"/>
          <p:nvPr/>
        </p:nvSpPr>
        <p:spPr>
          <a:xfrm>
            <a:off x="5486400" y="3215729"/>
            <a:ext cx="3276600"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Introduction</a:t>
            </a:r>
            <a:endParaRPr lang="en-ID" sz="44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971600" y="1311610"/>
            <a:ext cx="5544616" cy="2520280"/>
          </a:xfrm>
        </p:spPr>
        <p:txBody>
          <a:bodyPr>
            <a:normAutofit/>
          </a:bodyPr>
          <a:lstStyle/>
          <a:p>
            <a:pPr algn="ctr"/>
            <a:r>
              <a:rPr lang="en-US" dirty="0"/>
              <a:t>When we know how grit and resilience can help us in different areas of our lives, and we know how we can foster those skills and put them into practice, we can stand the best chance of success both in our personal lives and in the workplace. </a:t>
            </a:r>
            <a:endParaRPr lang="en-ID" dirty="0"/>
          </a:p>
        </p:txBody>
      </p:sp>
    </p:spTree>
    <p:extLst>
      <p:ext uri="{BB962C8B-B14F-4D97-AF65-F5344CB8AC3E}">
        <p14:creationId xmlns:p14="http://schemas.microsoft.com/office/powerpoint/2010/main" val="39950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563638"/>
            <a:ext cx="4896544" cy="2880320"/>
          </a:xfrm>
        </p:spPr>
        <p:txBody>
          <a:bodyPr>
            <a:normAutofit/>
          </a:bodyPr>
          <a:lstStyle/>
          <a:p>
            <a:pPr algn="ctr"/>
            <a:r>
              <a:rPr lang="en-US" dirty="0"/>
              <a:t>Most of us are very familiar with adversity, and the challenge of trying to not only survive in the face of it but to actually thrive despite the difficulties that we face. </a:t>
            </a:r>
            <a:endParaRPr lang="en-ID" dirty="0"/>
          </a:p>
        </p:txBody>
      </p:sp>
    </p:spTree>
    <p:extLst>
      <p:ext uri="{BB962C8B-B14F-4D97-AF65-F5344CB8AC3E}">
        <p14:creationId xmlns:p14="http://schemas.microsoft.com/office/powerpoint/2010/main" val="2862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275606"/>
            <a:ext cx="4896544" cy="3024336"/>
          </a:xfrm>
        </p:spPr>
        <p:txBody>
          <a:bodyPr>
            <a:normAutofit/>
          </a:bodyPr>
          <a:lstStyle/>
          <a:p>
            <a:pPr algn="ctr"/>
            <a:r>
              <a:rPr lang="en-US" dirty="0"/>
              <a:t>From time to time, we all experience situations that are challenging, but finding ways to overcome those challenges by developing strength couldn’t be more important if we want to enjoy the best possible success in life. </a:t>
            </a:r>
            <a:endParaRPr lang="en-ID" dirty="0"/>
          </a:p>
        </p:txBody>
      </p:sp>
    </p:spTree>
    <p:extLst>
      <p:ext uri="{BB962C8B-B14F-4D97-AF65-F5344CB8AC3E}">
        <p14:creationId xmlns:p14="http://schemas.microsoft.com/office/powerpoint/2010/main" val="24117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187624" y="1347614"/>
            <a:ext cx="5040560" cy="648072"/>
          </a:xfrm>
        </p:spPr>
        <p:txBody>
          <a:bodyPr>
            <a:normAutofit/>
          </a:bodyPr>
          <a:lstStyle/>
          <a:p>
            <a:pPr algn="ctr"/>
            <a:r>
              <a:rPr lang="en-US" dirty="0"/>
              <a:t>Relentless drive is the answer.</a:t>
            </a:r>
            <a:endParaRPr lang="en-ID" dirty="0"/>
          </a:p>
        </p:txBody>
      </p:sp>
      <p:pic>
        <p:nvPicPr>
          <p:cNvPr id="2" name="Picture 1">
            <a:extLst>
              <a:ext uri="{FF2B5EF4-FFF2-40B4-BE49-F238E27FC236}">
                <a16:creationId xmlns:a16="http://schemas.microsoft.com/office/drawing/2014/main" id="{5D71D7A6-735D-A742-BE92-2955B03CB166}"/>
              </a:ext>
            </a:extLst>
          </p:cNvPr>
          <p:cNvPicPr>
            <a:picLocks noChangeAspect="1"/>
          </p:cNvPicPr>
          <p:nvPr/>
        </p:nvPicPr>
        <p:blipFill>
          <a:blip r:embed="rId2"/>
          <a:stretch>
            <a:fillRect/>
          </a:stretch>
        </p:blipFill>
        <p:spPr>
          <a:xfrm>
            <a:off x="2437904" y="2139702"/>
            <a:ext cx="2540000" cy="1905000"/>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43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563638"/>
            <a:ext cx="4392488" cy="2664296"/>
          </a:xfrm>
        </p:spPr>
        <p:txBody>
          <a:bodyPr>
            <a:normAutofit/>
          </a:bodyPr>
          <a:lstStyle/>
          <a:p>
            <a:pPr algn="ctr"/>
            <a:r>
              <a:rPr lang="en-US" dirty="0"/>
              <a:t>When we can find ways of boosting our ability to cope, even if nothing is going our way, we can become unstoppable.</a:t>
            </a:r>
            <a:endParaRPr lang="en-ID" dirty="0"/>
          </a:p>
        </p:txBody>
      </p:sp>
    </p:spTree>
    <p:extLst>
      <p:ext uri="{BB962C8B-B14F-4D97-AF65-F5344CB8AC3E}">
        <p14:creationId xmlns:p14="http://schemas.microsoft.com/office/powerpoint/2010/main" val="42474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2051720" y="1275606"/>
            <a:ext cx="3888432" cy="1152128"/>
          </a:xfrm>
        </p:spPr>
        <p:txBody>
          <a:bodyPr>
            <a:normAutofit/>
          </a:bodyPr>
          <a:lstStyle/>
          <a:p>
            <a:pPr algn="ctr"/>
            <a:r>
              <a:rPr lang="en-US" dirty="0"/>
              <a:t>Grit and resilience lie at the heart of this.</a:t>
            </a:r>
            <a:endParaRPr lang="en-ID" dirty="0"/>
          </a:p>
        </p:txBody>
      </p:sp>
      <p:pic>
        <p:nvPicPr>
          <p:cNvPr id="2" name="Picture 1">
            <a:extLst>
              <a:ext uri="{FF2B5EF4-FFF2-40B4-BE49-F238E27FC236}">
                <a16:creationId xmlns:a16="http://schemas.microsoft.com/office/drawing/2014/main" id="{A263BA8F-E309-4B46-94A3-360CD9E8DC42}"/>
              </a:ext>
            </a:extLst>
          </p:cNvPr>
          <p:cNvPicPr>
            <a:picLocks noChangeAspect="1"/>
          </p:cNvPicPr>
          <p:nvPr/>
        </p:nvPicPr>
        <p:blipFill>
          <a:blip r:embed="rId2"/>
          <a:stretch>
            <a:fillRect/>
          </a:stretch>
        </p:blipFill>
        <p:spPr>
          <a:xfrm>
            <a:off x="2719400" y="2430455"/>
            <a:ext cx="2553072" cy="1710558"/>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4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635646"/>
            <a:ext cx="4320480" cy="2736304"/>
          </a:xfrm>
        </p:spPr>
        <p:txBody>
          <a:bodyPr>
            <a:normAutofit/>
          </a:bodyPr>
          <a:lstStyle/>
          <a:p>
            <a:pPr algn="ctr"/>
            <a:r>
              <a:rPr lang="en-US" dirty="0"/>
              <a:t>Persistence, perseverance, and perspective are all essential when we want to move forward in strength and success.</a:t>
            </a:r>
            <a:endParaRPr lang="en-ID" dirty="0"/>
          </a:p>
        </p:txBody>
      </p:sp>
    </p:spTree>
    <p:extLst>
      <p:ext uri="{BB962C8B-B14F-4D97-AF65-F5344CB8AC3E}">
        <p14:creationId xmlns:p14="http://schemas.microsoft.com/office/powerpoint/2010/main" val="23284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563638"/>
            <a:ext cx="4032448" cy="2592288"/>
          </a:xfrm>
        </p:spPr>
        <p:txBody>
          <a:bodyPr>
            <a:normAutofit/>
          </a:bodyPr>
          <a:lstStyle/>
          <a:p>
            <a:pPr algn="ctr"/>
            <a:r>
              <a:rPr lang="en-US" dirty="0"/>
              <a:t>So, what are grit and resilience? And how can their power be harnessed to create the relentless drive that we need to thrive?</a:t>
            </a:r>
            <a:r>
              <a:rPr lang="en-ID" dirty="0"/>
              <a:t> </a:t>
            </a:r>
          </a:p>
        </p:txBody>
      </p:sp>
    </p:spTree>
    <p:extLst>
      <p:ext uri="{BB962C8B-B14F-4D97-AF65-F5344CB8AC3E}">
        <p14:creationId xmlns:p14="http://schemas.microsoft.com/office/powerpoint/2010/main" val="18962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347614"/>
            <a:ext cx="4752528" cy="3240360"/>
          </a:xfrm>
        </p:spPr>
        <p:txBody>
          <a:bodyPr>
            <a:normAutofit/>
          </a:bodyPr>
          <a:lstStyle/>
          <a:p>
            <a:pPr algn="ctr"/>
            <a:r>
              <a:rPr lang="en-US" dirty="0"/>
              <a:t>In this video course, we take a closer look at the importance of these things in our lives and examine how we can begin to develop them and hone them into a weapon that we can then use to our best advantage. </a:t>
            </a:r>
            <a:endParaRPr lang="en-ID" dirty="0"/>
          </a:p>
        </p:txBody>
      </p:sp>
    </p:spTree>
    <p:extLst>
      <p:ext uri="{BB962C8B-B14F-4D97-AF65-F5344CB8AC3E}">
        <p14:creationId xmlns:p14="http://schemas.microsoft.com/office/powerpoint/2010/main" val="15753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1225</TotalTime>
  <Words>256</Words>
  <Application>Microsoft Macintosh PowerPoint</Application>
  <PresentationFormat>On-screen Show (16:9)</PresentationFormat>
  <Paragraphs>11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87</cp:revision>
  <dcterms:created xsi:type="dcterms:W3CDTF">2018-10-15T07:11:14Z</dcterms:created>
  <dcterms:modified xsi:type="dcterms:W3CDTF">2020-07-24T04:11:10Z</dcterms:modified>
</cp:coreProperties>
</file>