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4" r:id="rId1"/>
  </p:sldMasterIdLst>
  <p:notesMasterIdLst>
    <p:notesMasterId r:id="rId44"/>
  </p:notesMasterIdLst>
  <p:sldIdLst>
    <p:sldId id="257" r:id="rId2"/>
    <p:sldId id="293" r:id="rId3"/>
    <p:sldId id="314" r:id="rId4"/>
    <p:sldId id="308" r:id="rId5"/>
    <p:sldId id="309" r:id="rId6"/>
    <p:sldId id="315" r:id="rId7"/>
    <p:sldId id="316" r:id="rId8"/>
    <p:sldId id="317" r:id="rId9"/>
    <p:sldId id="319" r:id="rId10"/>
    <p:sldId id="320" r:id="rId11"/>
    <p:sldId id="321" r:id="rId12"/>
    <p:sldId id="322" r:id="rId13"/>
    <p:sldId id="323" r:id="rId14"/>
    <p:sldId id="325" r:id="rId15"/>
    <p:sldId id="326" r:id="rId16"/>
    <p:sldId id="327" r:id="rId17"/>
    <p:sldId id="328" r:id="rId18"/>
    <p:sldId id="329" r:id="rId19"/>
    <p:sldId id="330" r:id="rId20"/>
    <p:sldId id="310" r:id="rId21"/>
    <p:sldId id="311" r:id="rId22"/>
    <p:sldId id="331" r:id="rId23"/>
    <p:sldId id="332" r:id="rId24"/>
    <p:sldId id="333" r:id="rId25"/>
    <p:sldId id="334" r:id="rId26"/>
    <p:sldId id="335" r:id="rId27"/>
    <p:sldId id="336" r:id="rId28"/>
    <p:sldId id="312" r:id="rId29"/>
    <p:sldId id="313" r:id="rId30"/>
    <p:sldId id="337" r:id="rId31"/>
    <p:sldId id="338" r:id="rId32"/>
    <p:sldId id="339" r:id="rId33"/>
    <p:sldId id="340" r:id="rId34"/>
    <p:sldId id="341" r:id="rId35"/>
    <p:sldId id="342" r:id="rId36"/>
    <p:sldId id="343" r:id="rId37"/>
    <p:sldId id="344" r:id="rId38"/>
    <p:sldId id="345" r:id="rId39"/>
    <p:sldId id="346" r:id="rId40"/>
    <p:sldId id="347" r:id="rId41"/>
    <p:sldId id="348" r:id="rId42"/>
    <p:sldId id="349" r:id="rId4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10"/>
    <p:restoredTop sz="94650"/>
  </p:normalViewPr>
  <p:slideViewPr>
    <p:cSldViewPr>
      <p:cViewPr varScale="1">
        <p:scale>
          <a:sx n="160" d="100"/>
          <a:sy n="160" d="100"/>
        </p:scale>
        <p:origin x="176" y="416"/>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3/26/21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6350"/>
            <a:ext cx="9144000" cy="5149850"/>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106322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5582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6500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483899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9139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84521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709509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77996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1431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27158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3/26/21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3068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3/26/21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3295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3/26/21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45068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3/26/21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09114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81586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3/26/21</a:t>
            </a:fld>
            <a:endParaRPr lang="en-US"/>
          </a:p>
        </p:txBody>
      </p:sp>
    </p:spTree>
    <p:extLst>
      <p:ext uri="{BB962C8B-B14F-4D97-AF65-F5344CB8AC3E}">
        <p14:creationId xmlns:p14="http://schemas.microsoft.com/office/powerpoint/2010/main" val="3790099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3/26/21</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694041908"/>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176" t="3988" r="852" b="6677"/>
          <a:stretch/>
        </p:blipFill>
        <p:spPr>
          <a:xfrm>
            <a:off x="-141704" y="-105095"/>
            <a:ext cx="9285704" cy="5256585"/>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538621"/>
            <a:ext cx="3276600" cy="2123658"/>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What Are Healthy Habits? </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563638"/>
            <a:ext cx="3600400" cy="2088232"/>
          </a:xfrm>
        </p:spPr>
        <p:txBody>
          <a:bodyPr>
            <a:normAutofit/>
          </a:bodyPr>
          <a:lstStyle/>
          <a:p>
            <a:pPr algn="ctr"/>
            <a:r>
              <a:rPr lang="en-US" dirty="0"/>
              <a:t>However, in some cases, they leave us because we are selfish and don’t have regard for them.</a:t>
            </a:r>
            <a:endParaRPr lang="en-ID" dirty="0"/>
          </a:p>
        </p:txBody>
      </p:sp>
    </p:spTree>
    <p:extLst>
      <p:ext uri="{BB962C8B-B14F-4D97-AF65-F5344CB8AC3E}">
        <p14:creationId xmlns:p14="http://schemas.microsoft.com/office/powerpoint/2010/main" val="523328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419622"/>
            <a:ext cx="4176464" cy="2088232"/>
          </a:xfrm>
        </p:spPr>
        <p:txBody>
          <a:bodyPr>
            <a:normAutofit/>
          </a:bodyPr>
          <a:lstStyle/>
          <a:p>
            <a:pPr algn="ctr"/>
            <a:r>
              <a:rPr lang="en-US" dirty="0"/>
              <a:t>King Midas, in ancient Greek mythology, learned the hard way that no amount of treasure in this world could replace his daughter.</a:t>
            </a:r>
            <a:endParaRPr lang="en-ID" dirty="0"/>
          </a:p>
        </p:txBody>
      </p:sp>
    </p:spTree>
    <p:extLst>
      <p:ext uri="{BB962C8B-B14F-4D97-AF65-F5344CB8AC3E}">
        <p14:creationId xmlns:p14="http://schemas.microsoft.com/office/powerpoint/2010/main" val="1415157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347614"/>
            <a:ext cx="4104456" cy="504056"/>
          </a:xfrm>
        </p:spPr>
        <p:txBody>
          <a:bodyPr>
            <a:normAutofit/>
          </a:bodyPr>
          <a:lstStyle/>
          <a:p>
            <a:r>
              <a:rPr lang="en-US" b="1" dirty="0"/>
              <a:t>Happiness</a:t>
            </a:r>
            <a:endParaRPr lang="en-ID" dirty="0"/>
          </a:p>
        </p:txBody>
      </p:sp>
      <p:sp>
        <p:nvSpPr>
          <p:cNvPr id="4" name="Content Placeholder 2">
            <a:extLst>
              <a:ext uri="{FF2B5EF4-FFF2-40B4-BE49-F238E27FC236}">
                <a16:creationId xmlns:a16="http://schemas.microsoft.com/office/drawing/2014/main" id="{D7FF0827-835E-1146-B667-EEA9E3C060D3}"/>
              </a:ext>
            </a:extLst>
          </p:cNvPr>
          <p:cNvSpPr txBox="1">
            <a:spLocks/>
          </p:cNvSpPr>
          <p:nvPr/>
        </p:nvSpPr>
        <p:spPr>
          <a:xfrm>
            <a:off x="899592" y="2067695"/>
            <a:ext cx="4680520" cy="208823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Happiness is the greatest pursuit of man, even though many people don’t realize it. The reason you want to chase and live your dream is that you want to be happy.</a:t>
            </a:r>
            <a:r>
              <a:rPr lang="en-ID" dirty="0"/>
              <a:t> </a:t>
            </a:r>
          </a:p>
        </p:txBody>
      </p:sp>
    </p:spTree>
    <p:extLst>
      <p:ext uri="{BB962C8B-B14F-4D97-AF65-F5344CB8AC3E}">
        <p14:creationId xmlns:p14="http://schemas.microsoft.com/office/powerpoint/2010/main" val="215551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par>
                                <p:cTn id="8" presetID="18" presetClass="entr" presetSubtype="6" fill="hold" grpId="0"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strips(downRigh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259632" y="1563638"/>
            <a:ext cx="4752528" cy="2448272"/>
          </a:xfrm>
        </p:spPr>
        <p:txBody>
          <a:bodyPr>
            <a:normAutofit/>
          </a:bodyPr>
          <a:lstStyle/>
          <a:p>
            <a:pPr algn="ctr"/>
            <a:r>
              <a:rPr lang="en-US" dirty="0"/>
              <a:t>In other words, they chased the big life because they thought it would make them happy only to realize that they felt hollow and empty after achieving their targets.</a:t>
            </a:r>
            <a:endParaRPr lang="en-ID" dirty="0"/>
          </a:p>
        </p:txBody>
      </p:sp>
    </p:spTree>
    <p:extLst>
      <p:ext uri="{BB962C8B-B14F-4D97-AF65-F5344CB8AC3E}">
        <p14:creationId xmlns:p14="http://schemas.microsoft.com/office/powerpoint/2010/main" val="317455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15566"/>
            <a:ext cx="3960440" cy="1440160"/>
          </a:xfrm>
        </p:spPr>
        <p:txBody>
          <a:bodyPr>
            <a:normAutofit/>
          </a:bodyPr>
          <a:lstStyle/>
          <a:p>
            <a:pPr algn="ctr"/>
            <a:r>
              <a:rPr lang="en-US" dirty="0"/>
              <a:t>Enjoying the camaraderie of your loved ones is enough to make you happy.</a:t>
            </a:r>
            <a:r>
              <a:rPr lang="en-ID" dirty="0"/>
              <a:t> </a:t>
            </a:r>
          </a:p>
        </p:txBody>
      </p:sp>
      <p:pic>
        <p:nvPicPr>
          <p:cNvPr id="2050" name="Picture 2" descr="Why people post 'couple photos' as their social media profile pictures">
            <a:extLst>
              <a:ext uri="{FF2B5EF4-FFF2-40B4-BE49-F238E27FC236}">
                <a16:creationId xmlns:a16="http://schemas.microsoft.com/office/drawing/2014/main" id="{5170A767-F9CA-9440-9B1C-3984560C94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4114" y="2382653"/>
            <a:ext cx="2535572" cy="1784102"/>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77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 calcmode="lin" valueType="num">
                                      <p:cBhvr additive="base">
                                        <p:cTn id="10" dur="500" fill="hold"/>
                                        <p:tgtEl>
                                          <p:spTgt spid="2050"/>
                                        </p:tgtEl>
                                        <p:attrNameLst>
                                          <p:attrName>ppt_x</p:attrName>
                                        </p:attrNameLst>
                                      </p:cBhvr>
                                      <p:tavLst>
                                        <p:tav tm="0">
                                          <p:val>
                                            <p:strVal val="#ppt_x"/>
                                          </p:val>
                                        </p:tav>
                                        <p:tav tm="100000">
                                          <p:val>
                                            <p:strVal val="#ppt_x"/>
                                          </p:val>
                                        </p:tav>
                                      </p:tavLst>
                                    </p:anim>
                                    <p:anim calcmode="lin" valueType="num">
                                      <p:cBhvr additive="base">
                                        <p:cTn id="11"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608512" cy="2448272"/>
          </a:xfrm>
        </p:spPr>
        <p:txBody>
          <a:bodyPr>
            <a:normAutofit/>
          </a:bodyPr>
          <a:lstStyle/>
          <a:p>
            <a:pPr algn="ctr"/>
            <a:r>
              <a:rPr lang="en-US" dirty="0"/>
              <a:t>Still, if you find yourself among people who love and respect you regardless of what you have, you will understand that happiness is in the simple things of life. </a:t>
            </a:r>
            <a:endParaRPr lang="en-ID" dirty="0"/>
          </a:p>
        </p:txBody>
      </p:sp>
    </p:spTree>
    <p:extLst>
      <p:ext uri="{BB962C8B-B14F-4D97-AF65-F5344CB8AC3E}">
        <p14:creationId xmlns:p14="http://schemas.microsoft.com/office/powerpoint/2010/main" val="1848426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347614"/>
            <a:ext cx="4104456" cy="504056"/>
          </a:xfrm>
        </p:spPr>
        <p:txBody>
          <a:bodyPr>
            <a:normAutofit/>
          </a:bodyPr>
          <a:lstStyle/>
          <a:p>
            <a:r>
              <a:rPr lang="en-US" b="1" dirty="0"/>
              <a:t>Health</a:t>
            </a:r>
            <a:endParaRPr lang="en-ID" dirty="0"/>
          </a:p>
        </p:txBody>
      </p:sp>
      <p:sp>
        <p:nvSpPr>
          <p:cNvPr id="4" name="Content Placeholder 2">
            <a:extLst>
              <a:ext uri="{FF2B5EF4-FFF2-40B4-BE49-F238E27FC236}">
                <a16:creationId xmlns:a16="http://schemas.microsoft.com/office/drawing/2014/main" id="{D7FF0827-835E-1146-B667-EEA9E3C060D3}"/>
              </a:ext>
            </a:extLst>
          </p:cNvPr>
          <p:cNvSpPr txBox="1">
            <a:spLocks/>
          </p:cNvSpPr>
          <p:nvPr/>
        </p:nvSpPr>
        <p:spPr>
          <a:xfrm>
            <a:off x="899592" y="2067695"/>
            <a:ext cx="4680520" cy="208823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Note that health is not simply the absence of diseases, according to the World Health Organization.</a:t>
            </a:r>
            <a:r>
              <a:rPr lang="en-ID" dirty="0"/>
              <a:t> </a:t>
            </a:r>
          </a:p>
        </p:txBody>
      </p:sp>
    </p:spTree>
    <p:extLst>
      <p:ext uri="{BB962C8B-B14F-4D97-AF65-F5344CB8AC3E}">
        <p14:creationId xmlns:p14="http://schemas.microsoft.com/office/powerpoint/2010/main" val="1334577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par>
                                <p:cTn id="8" presetID="18" presetClass="entr" presetSubtype="6" fill="hold" grpId="0"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strips(downRigh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563638"/>
            <a:ext cx="4248472" cy="2448272"/>
          </a:xfrm>
        </p:spPr>
        <p:txBody>
          <a:bodyPr>
            <a:normAutofit/>
          </a:bodyPr>
          <a:lstStyle/>
          <a:p>
            <a:pPr algn="ctr"/>
            <a:r>
              <a:rPr lang="en-US" dirty="0"/>
              <a:t>It is harder to be happy or enjoy the company of your loved ones when you are sick. So, you should never toy with it. </a:t>
            </a:r>
            <a:endParaRPr lang="en-ID" dirty="0"/>
          </a:p>
        </p:txBody>
      </p:sp>
    </p:spTree>
    <p:extLst>
      <p:ext uri="{BB962C8B-B14F-4D97-AF65-F5344CB8AC3E}">
        <p14:creationId xmlns:p14="http://schemas.microsoft.com/office/powerpoint/2010/main" val="2253125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448272"/>
          </a:xfrm>
        </p:spPr>
        <p:txBody>
          <a:bodyPr>
            <a:normAutofit/>
          </a:bodyPr>
          <a:lstStyle/>
          <a:p>
            <a:pPr algn="ctr"/>
            <a:r>
              <a:rPr lang="en-US" dirty="0"/>
              <a:t>Your job schedule must not make you have less regard for your health. If you don’t treat your body well, it will soon “go on strike” or “evict you”.</a:t>
            </a:r>
            <a:r>
              <a:rPr lang="en-ID" dirty="0"/>
              <a:t> </a:t>
            </a:r>
          </a:p>
        </p:txBody>
      </p:sp>
    </p:spTree>
    <p:extLst>
      <p:ext uri="{BB962C8B-B14F-4D97-AF65-F5344CB8AC3E}">
        <p14:creationId xmlns:p14="http://schemas.microsoft.com/office/powerpoint/2010/main" val="32774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763688" y="1635646"/>
            <a:ext cx="3744416" cy="2448272"/>
          </a:xfrm>
        </p:spPr>
        <p:txBody>
          <a:bodyPr>
            <a:normAutofit/>
          </a:bodyPr>
          <a:lstStyle/>
          <a:p>
            <a:pPr algn="ctr"/>
            <a:r>
              <a:rPr lang="en-US" dirty="0"/>
              <a:t>It wants to be respected, and you will wake up to a rude shock when you aren’t doing what you ought to do. </a:t>
            </a:r>
            <a:endParaRPr lang="en-ID" dirty="0"/>
          </a:p>
        </p:txBody>
      </p:sp>
    </p:spTree>
    <p:extLst>
      <p:ext uri="{BB962C8B-B14F-4D97-AF65-F5344CB8AC3E}">
        <p14:creationId xmlns:p14="http://schemas.microsoft.com/office/powerpoint/2010/main" val="3797221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051720" y="1635646"/>
            <a:ext cx="3096344" cy="1656184"/>
          </a:xfrm>
        </p:spPr>
        <p:txBody>
          <a:bodyPr>
            <a:normAutofit/>
          </a:bodyPr>
          <a:lstStyle/>
          <a:p>
            <a:pPr algn="ctr"/>
            <a:r>
              <a:rPr lang="en-US" dirty="0"/>
              <a:t>It is logical to start this video course by investigating healthy habits.</a:t>
            </a:r>
            <a:endParaRPr lang="en-ID" dirty="0"/>
          </a:p>
        </p:txBody>
      </p:sp>
    </p:spTree>
    <p:extLst>
      <p:ext uri="{BB962C8B-B14F-4D97-AF65-F5344CB8AC3E}">
        <p14:creationId xmlns:p14="http://schemas.microsoft.com/office/powerpoint/2010/main" val="78195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563638"/>
            <a:ext cx="6447501" cy="530374"/>
          </a:xfrm>
        </p:spPr>
        <p:txBody>
          <a:bodyPr>
            <a:normAutofit/>
          </a:bodyPr>
          <a:lstStyle/>
          <a:p>
            <a:r>
              <a:rPr lang="en-US" dirty="0"/>
              <a:t>Health Is Wealth</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83718"/>
            <a:ext cx="5007341" cy="2376264"/>
          </a:xfrm>
        </p:spPr>
        <p:txBody>
          <a:bodyPr>
            <a:normAutofit/>
          </a:bodyPr>
          <a:lstStyle/>
          <a:p>
            <a:r>
              <a:rPr lang="en-US" dirty="0"/>
              <a:t>Many people say the above maxim is almost becoming a cliché and losing its relevance.</a:t>
            </a:r>
            <a:r>
              <a:rPr lang="en-ID" dirty="0"/>
              <a:t> </a:t>
            </a:r>
          </a:p>
        </p:txBody>
      </p:sp>
    </p:spTree>
    <p:extLst>
      <p:ext uri="{BB962C8B-B14F-4D97-AF65-F5344CB8AC3E}">
        <p14:creationId xmlns:p14="http://schemas.microsoft.com/office/powerpoint/2010/main" val="249932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5"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131590"/>
            <a:ext cx="3960440" cy="1008112"/>
          </a:xfrm>
        </p:spPr>
        <p:txBody>
          <a:bodyPr>
            <a:normAutofit/>
          </a:bodyPr>
          <a:lstStyle/>
          <a:p>
            <a:pPr algn="ctr"/>
            <a:r>
              <a:rPr lang="en-US" dirty="0"/>
              <a:t>Health is wealth and there is no doubt about that. </a:t>
            </a:r>
            <a:endParaRPr lang="en-ID" dirty="0"/>
          </a:p>
        </p:txBody>
      </p:sp>
      <p:pic>
        <p:nvPicPr>
          <p:cNvPr id="3074" name="Picture 2" descr="Health is Wealth. As the countries of the Gulf… | by Dr. Mussaad M.  Al-Razouki | Medium">
            <a:extLst>
              <a:ext uri="{FF2B5EF4-FFF2-40B4-BE49-F238E27FC236}">
                <a16:creationId xmlns:a16="http://schemas.microsoft.com/office/drawing/2014/main" id="{3BD2AE1E-34C3-994F-AF9F-00EFC84761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2210" y="2157339"/>
            <a:ext cx="2539380" cy="1692920"/>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81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 calcmode="lin" valueType="num">
                                      <p:cBhvr additive="base">
                                        <p:cTn id="10" dur="500" fill="hold"/>
                                        <p:tgtEl>
                                          <p:spTgt spid="3074"/>
                                        </p:tgtEl>
                                        <p:attrNameLst>
                                          <p:attrName>ppt_x</p:attrName>
                                        </p:attrNameLst>
                                      </p:cBhvr>
                                      <p:tavLst>
                                        <p:tav tm="0">
                                          <p:val>
                                            <p:strVal val="#ppt_x"/>
                                          </p:val>
                                        </p:tav>
                                        <p:tav tm="100000">
                                          <p:val>
                                            <p:strVal val="#ppt_x"/>
                                          </p:val>
                                        </p:tav>
                                      </p:tavLst>
                                    </p:anim>
                                    <p:anim calcmode="lin" valueType="num">
                                      <p:cBhvr additive="base">
                                        <p:cTn id="11"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088232"/>
          </a:xfrm>
        </p:spPr>
        <p:txBody>
          <a:bodyPr>
            <a:normAutofit/>
          </a:bodyPr>
          <a:lstStyle/>
          <a:p>
            <a:pPr algn="ctr"/>
            <a:r>
              <a:rPr lang="en-US" dirty="0"/>
              <a:t>Even when it is minor, you will still find it difficult to be at your best when you don’t have sound health.</a:t>
            </a:r>
            <a:r>
              <a:rPr lang="en-ID" dirty="0"/>
              <a:t> </a:t>
            </a:r>
          </a:p>
        </p:txBody>
      </p:sp>
    </p:spTree>
    <p:extLst>
      <p:ext uri="{BB962C8B-B14F-4D97-AF65-F5344CB8AC3E}">
        <p14:creationId xmlns:p14="http://schemas.microsoft.com/office/powerpoint/2010/main" val="2652766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87574"/>
            <a:ext cx="3960440" cy="1008112"/>
          </a:xfrm>
        </p:spPr>
        <p:txBody>
          <a:bodyPr>
            <a:normAutofit/>
          </a:bodyPr>
          <a:lstStyle/>
          <a:p>
            <a:pPr algn="ctr"/>
            <a:r>
              <a:rPr lang="en-US" dirty="0"/>
              <a:t>Moreover, you need to be healthy to enjoy your success. </a:t>
            </a:r>
            <a:endParaRPr lang="en-ID" dirty="0"/>
          </a:p>
        </p:txBody>
      </p:sp>
      <p:pic>
        <p:nvPicPr>
          <p:cNvPr id="4098" name="Picture 2" descr="How Universities can Encourage Healthy Habits and Improved Fitness - QS">
            <a:extLst>
              <a:ext uri="{FF2B5EF4-FFF2-40B4-BE49-F238E27FC236}">
                <a16:creationId xmlns:a16="http://schemas.microsoft.com/office/drawing/2014/main" id="{E8136D6F-02F1-E643-8382-F81FBAACCF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1159" y="2007603"/>
            <a:ext cx="2561481" cy="1707654"/>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073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additive="base">
                                        <p:cTn id="10" dur="500" fill="hold"/>
                                        <p:tgtEl>
                                          <p:spTgt spid="4098"/>
                                        </p:tgtEl>
                                        <p:attrNameLst>
                                          <p:attrName>ppt_x</p:attrName>
                                        </p:attrNameLst>
                                      </p:cBhvr>
                                      <p:tavLst>
                                        <p:tav tm="0">
                                          <p:val>
                                            <p:strVal val="#ppt_x"/>
                                          </p:val>
                                        </p:tav>
                                        <p:tav tm="100000">
                                          <p:val>
                                            <p:strVal val="#ppt_x"/>
                                          </p:val>
                                        </p:tav>
                                      </p:tavLst>
                                    </p:anim>
                                    <p:anim calcmode="lin" valueType="num">
                                      <p:cBhvr additive="base">
                                        <p:cTn id="11"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79662"/>
            <a:ext cx="3960440" cy="2088232"/>
          </a:xfrm>
        </p:spPr>
        <p:txBody>
          <a:bodyPr>
            <a:normAutofit/>
          </a:bodyPr>
          <a:lstStyle/>
          <a:p>
            <a:pPr algn="ctr"/>
            <a:r>
              <a:rPr lang="en-US" dirty="0"/>
              <a:t>You should take an “excursion” to the hospital once in a while to learn some vital lessons in life.</a:t>
            </a:r>
            <a:r>
              <a:rPr lang="en-ID" dirty="0"/>
              <a:t> </a:t>
            </a:r>
          </a:p>
        </p:txBody>
      </p:sp>
    </p:spTree>
    <p:extLst>
      <p:ext uri="{BB962C8B-B14F-4D97-AF65-F5344CB8AC3E}">
        <p14:creationId xmlns:p14="http://schemas.microsoft.com/office/powerpoint/2010/main" val="285543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123728" y="1635646"/>
            <a:ext cx="3096344" cy="2016224"/>
          </a:xfrm>
        </p:spPr>
        <p:txBody>
          <a:bodyPr>
            <a:normAutofit/>
          </a:bodyPr>
          <a:lstStyle/>
          <a:p>
            <a:pPr algn="ctr"/>
            <a:r>
              <a:rPr lang="en-US" dirty="0"/>
              <a:t>They have money but they don’t have the sound health that money cannot buy.</a:t>
            </a:r>
            <a:endParaRPr lang="en-ID" dirty="0"/>
          </a:p>
        </p:txBody>
      </p:sp>
    </p:spTree>
    <p:extLst>
      <p:ext uri="{BB962C8B-B14F-4D97-AF65-F5344CB8AC3E}">
        <p14:creationId xmlns:p14="http://schemas.microsoft.com/office/powerpoint/2010/main" val="2980715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07704" y="1635646"/>
            <a:ext cx="3312368" cy="2088232"/>
          </a:xfrm>
        </p:spPr>
        <p:txBody>
          <a:bodyPr>
            <a:normAutofit/>
          </a:bodyPr>
          <a:lstStyle/>
          <a:p>
            <a:pPr algn="ctr"/>
            <a:r>
              <a:rPr lang="en-US" dirty="0"/>
              <a:t>The fact that you can afford an expensive meal doesn’t mean that you should buy it.</a:t>
            </a:r>
            <a:r>
              <a:rPr lang="en-ID" dirty="0"/>
              <a:t> </a:t>
            </a:r>
          </a:p>
        </p:txBody>
      </p:sp>
    </p:spTree>
    <p:extLst>
      <p:ext uri="{BB962C8B-B14F-4D97-AF65-F5344CB8AC3E}">
        <p14:creationId xmlns:p14="http://schemas.microsoft.com/office/powerpoint/2010/main" val="700097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07704" y="1419622"/>
            <a:ext cx="3744416" cy="2160240"/>
          </a:xfrm>
        </p:spPr>
        <p:txBody>
          <a:bodyPr>
            <a:normAutofit/>
          </a:bodyPr>
          <a:lstStyle/>
          <a:p>
            <a:pPr algn="ctr"/>
            <a:r>
              <a:rPr lang="en-US" dirty="0"/>
              <a:t>Success is only worth it when you are in good health and can enjoy it with the people that mean the world to you. </a:t>
            </a:r>
            <a:endParaRPr lang="en-ID" dirty="0"/>
          </a:p>
        </p:txBody>
      </p:sp>
    </p:spTree>
    <p:extLst>
      <p:ext uri="{BB962C8B-B14F-4D97-AF65-F5344CB8AC3E}">
        <p14:creationId xmlns:p14="http://schemas.microsoft.com/office/powerpoint/2010/main" val="44336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563638"/>
            <a:ext cx="6447501" cy="530374"/>
          </a:xfrm>
        </p:spPr>
        <p:txBody>
          <a:bodyPr>
            <a:normAutofit/>
          </a:bodyPr>
          <a:lstStyle/>
          <a:p>
            <a:r>
              <a:rPr lang="en-US" dirty="0"/>
              <a:t>What Makes A Habit Healthy?</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83718"/>
            <a:ext cx="5007341" cy="2376264"/>
          </a:xfrm>
        </p:spPr>
        <p:txBody>
          <a:bodyPr>
            <a:normAutofit/>
          </a:bodyPr>
          <a:lstStyle/>
          <a:p>
            <a:r>
              <a:rPr lang="en-US" dirty="0"/>
              <a:t>We will end this section by identifying the qualities of healthy habits in order to help you identify them and avoid destructive ones.</a:t>
            </a:r>
            <a:r>
              <a:rPr lang="en-ID" dirty="0"/>
              <a:t> </a:t>
            </a:r>
          </a:p>
        </p:txBody>
      </p:sp>
    </p:spTree>
    <p:extLst>
      <p:ext uri="{BB962C8B-B14F-4D97-AF65-F5344CB8AC3E}">
        <p14:creationId xmlns:p14="http://schemas.microsoft.com/office/powerpoint/2010/main" val="365730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27584" y="1224136"/>
            <a:ext cx="3960440" cy="1008112"/>
          </a:xfrm>
        </p:spPr>
        <p:txBody>
          <a:bodyPr>
            <a:normAutofit/>
          </a:bodyPr>
          <a:lstStyle/>
          <a:p>
            <a:r>
              <a:rPr lang="en-US" b="1" dirty="0"/>
              <a:t>Beneficial To The Individual </a:t>
            </a:r>
            <a:r>
              <a:rPr lang="en-US" b="1"/>
              <a:t>In The </a:t>
            </a:r>
            <a:r>
              <a:rPr lang="en-US" b="1" dirty="0"/>
              <a:t>Long Run</a:t>
            </a:r>
            <a:endParaRPr lang="en-ID" dirty="0"/>
          </a:p>
        </p:txBody>
      </p:sp>
      <p:sp>
        <p:nvSpPr>
          <p:cNvPr id="4" name="Content Placeholder 2">
            <a:extLst>
              <a:ext uri="{FF2B5EF4-FFF2-40B4-BE49-F238E27FC236}">
                <a16:creationId xmlns:a16="http://schemas.microsoft.com/office/drawing/2014/main" id="{0673C043-893B-3E48-95D2-9D48445BDA15}"/>
              </a:ext>
            </a:extLst>
          </p:cNvPr>
          <p:cNvSpPr txBox="1">
            <a:spLocks/>
          </p:cNvSpPr>
          <p:nvPr/>
        </p:nvSpPr>
        <p:spPr>
          <a:xfrm>
            <a:off x="824906" y="2232248"/>
            <a:ext cx="4464496" cy="177966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It is crucial to mention that a habit should be beneficial in the long run before it can be considered to be healthy.</a:t>
            </a:r>
            <a:r>
              <a:rPr lang="en-ID" dirty="0"/>
              <a:t> </a:t>
            </a:r>
          </a:p>
        </p:txBody>
      </p:sp>
    </p:spTree>
    <p:extLst>
      <p:ext uri="{BB962C8B-B14F-4D97-AF65-F5344CB8AC3E}">
        <p14:creationId xmlns:p14="http://schemas.microsoft.com/office/powerpoint/2010/main" val="215189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248472" cy="2376264"/>
          </a:xfrm>
        </p:spPr>
        <p:txBody>
          <a:bodyPr>
            <a:normAutofit/>
          </a:bodyPr>
          <a:lstStyle/>
          <a:p>
            <a:pPr algn="ctr"/>
            <a:r>
              <a:rPr lang="en-US" dirty="0"/>
              <a:t>So, we will highlight the characteristics of healthy habits and remind you about what really matters the most in life.</a:t>
            </a:r>
            <a:endParaRPr lang="en-ID" dirty="0"/>
          </a:p>
        </p:txBody>
      </p:sp>
    </p:spTree>
    <p:extLst>
      <p:ext uri="{BB962C8B-B14F-4D97-AF65-F5344CB8AC3E}">
        <p14:creationId xmlns:p14="http://schemas.microsoft.com/office/powerpoint/2010/main" val="4093092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088232"/>
          </a:xfrm>
        </p:spPr>
        <p:txBody>
          <a:bodyPr>
            <a:normAutofit/>
          </a:bodyPr>
          <a:lstStyle/>
          <a:p>
            <a:pPr algn="ctr"/>
            <a:r>
              <a:rPr lang="en-US" dirty="0"/>
              <a:t>For example, smoking settles the desire to feel calm in the short run. However, it affects the lung and other parts of the body eventually.</a:t>
            </a:r>
            <a:endParaRPr lang="en-ID" dirty="0"/>
          </a:p>
        </p:txBody>
      </p:sp>
    </p:spTree>
    <p:extLst>
      <p:ext uri="{BB962C8B-B14F-4D97-AF65-F5344CB8AC3E}">
        <p14:creationId xmlns:p14="http://schemas.microsoft.com/office/powerpoint/2010/main" val="2840669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088232"/>
          </a:xfrm>
        </p:spPr>
        <p:txBody>
          <a:bodyPr>
            <a:normAutofit/>
          </a:bodyPr>
          <a:lstStyle/>
          <a:p>
            <a:pPr algn="ctr"/>
            <a:r>
              <a:rPr lang="en-US" dirty="0"/>
              <a:t>So, if a habit cannot make you stay healthy in the long run, you shouldn’t let the short-term benefits blindfold you. </a:t>
            </a:r>
            <a:endParaRPr lang="en-ID" dirty="0"/>
          </a:p>
        </p:txBody>
      </p:sp>
    </p:spTree>
    <p:extLst>
      <p:ext uri="{BB962C8B-B14F-4D97-AF65-F5344CB8AC3E}">
        <p14:creationId xmlns:p14="http://schemas.microsoft.com/office/powerpoint/2010/main" val="450365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27584" y="1347614"/>
            <a:ext cx="3960440" cy="668610"/>
          </a:xfrm>
        </p:spPr>
        <p:txBody>
          <a:bodyPr>
            <a:normAutofit/>
          </a:bodyPr>
          <a:lstStyle/>
          <a:p>
            <a:r>
              <a:rPr lang="en-US" b="1" dirty="0"/>
              <a:t>Beneficial To Others </a:t>
            </a:r>
            <a:endParaRPr lang="en-ID" dirty="0"/>
          </a:p>
        </p:txBody>
      </p:sp>
      <p:sp>
        <p:nvSpPr>
          <p:cNvPr id="4" name="Content Placeholder 2">
            <a:extLst>
              <a:ext uri="{FF2B5EF4-FFF2-40B4-BE49-F238E27FC236}">
                <a16:creationId xmlns:a16="http://schemas.microsoft.com/office/drawing/2014/main" id="{0673C043-893B-3E48-95D2-9D48445BDA15}"/>
              </a:ext>
            </a:extLst>
          </p:cNvPr>
          <p:cNvSpPr txBox="1">
            <a:spLocks/>
          </p:cNvSpPr>
          <p:nvPr/>
        </p:nvSpPr>
        <p:spPr>
          <a:xfrm>
            <a:off x="824906" y="2016224"/>
            <a:ext cx="4464496" cy="177966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When something is beneficial to you but hurts others, it’s not a good habit.</a:t>
            </a:r>
            <a:endParaRPr lang="en-ID" dirty="0"/>
          </a:p>
        </p:txBody>
      </p:sp>
    </p:spTree>
    <p:extLst>
      <p:ext uri="{BB962C8B-B14F-4D97-AF65-F5344CB8AC3E}">
        <p14:creationId xmlns:p14="http://schemas.microsoft.com/office/powerpoint/2010/main" val="11465567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15566"/>
            <a:ext cx="3960440" cy="1368152"/>
          </a:xfrm>
        </p:spPr>
        <p:txBody>
          <a:bodyPr>
            <a:normAutofit/>
          </a:bodyPr>
          <a:lstStyle/>
          <a:p>
            <a:pPr algn="ctr"/>
            <a:r>
              <a:rPr lang="en-US" dirty="0"/>
              <a:t>We have to be conscious about how our actions affect the people around us.</a:t>
            </a:r>
            <a:endParaRPr lang="en-ID" dirty="0"/>
          </a:p>
        </p:txBody>
      </p:sp>
      <p:pic>
        <p:nvPicPr>
          <p:cNvPr id="5122" name="Picture 2" descr="silhouette photography of standing person during sunset photo – Free  Silhouette Image on Unsplash">
            <a:extLst>
              <a:ext uri="{FF2B5EF4-FFF2-40B4-BE49-F238E27FC236}">
                <a16:creationId xmlns:a16="http://schemas.microsoft.com/office/drawing/2014/main" id="{B316D16D-433B-CD4E-B037-54A257E4AB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1686" y="2427734"/>
            <a:ext cx="2560427" cy="1707654"/>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5664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cBhvr additive="base">
                                        <p:cTn id="10" dur="500" fill="hold"/>
                                        <p:tgtEl>
                                          <p:spTgt spid="5122"/>
                                        </p:tgtEl>
                                        <p:attrNameLst>
                                          <p:attrName>ppt_x</p:attrName>
                                        </p:attrNameLst>
                                      </p:cBhvr>
                                      <p:tavLst>
                                        <p:tav tm="0">
                                          <p:val>
                                            <p:strVal val="#ppt_x"/>
                                          </p:val>
                                        </p:tav>
                                        <p:tav tm="100000">
                                          <p:val>
                                            <p:strVal val="#ppt_x"/>
                                          </p:val>
                                        </p:tav>
                                      </p:tavLst>
                                    </p:anim>
                                    <p:anim calcmode="lin" valueType="num">
                                      <p:cBhvr additive="base">
                                        <p:cTn id="11"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491630"/>
            <a:ext cx="4104456" cy="2448272"/>
          </a:xfrm>
        </p:spPr>
        <p:txBody>
          <a:bodyPr>
            <a:normAutofit/>
          </a:bodyPr>
          <a:lstStyle/>
          <a:p>
            <a:pPr algn="ctr"/>
            <a:r>
              <a:rPr lang="en-US" dirty="0"/>
              <a:t>The fact that a company is boosting the economy and raking in a lot of money doesn’t mean it has the freedom to jeopardize our health. </a:t>
            </a:r>
            <a:endParaRPr lang="en-ID" dirty="0"/>
          </a:p>
        </p:txBody>
      </p:sp>
    </p:spTree>
    <p:extLst>
      <p:ext uri="{BB962C8B-B14F-4D97-AF65-F5344CB8AC3E}">
        <p14:creationId xmlns:p14="http://schemas.microsoft.com/office/powerpoint/2010/main" val="1359591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448272"/>
          </a:xfrm>
        </p:spPr>
        <p:txBody>
          <a:bodyPr>
            <a:normAutofit/>
          </a:bodyPr>
          <a:lstStyle/>
          <a:p>
            <a:pPr algn="ctr"/>
            <a:r>
              <a:rPr lang="en-US" dirty="0"/>
              <a:t>We should apply the same principle when evaluating our habits. For example, sexual promiscuity might make you feel good immediately.</a:t>
            </a:r>
            <a:endParaRPr lang="en-ID" dirty="0"/>
          </a:p>
        </p:txBody>
      </p:sp>
    </p:spTree>
    <p:extLst>
      <p:ext uri="{BB962C8B-B14F-4D97-AF65-F5344CB8AC3E}">
        <p14:creationId xmlns:p14="http://schemas.microsoft.com/office/powerpoint/2010/main" val="3827329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448272"/>
          </a:xfrm>
        </p:spPr>
        <p:txBody>
          <a:bodyPr>
            <a:normAutofit/>
          </a:bodyPr>
          <a:lstStyle/>
          <a:p>
            <a:pPr algn="ctr"/>
            <a:r>
              <a:rPr lang="en-US" dirty="0"/>
              <a:t>In some cases, it might even affect the person physically if you infect him or her with sexually transmitted diseases from unprotected sex.</a:t>
            </a:r>
            <a:endParaRPr lang="en-ID" dirty="0"/>
          </a:p>
        </p:txBody>
      </p:sp>
    </p:spTree>
    <p:extLst>
      <p:ext uri="{BB962C8B-B14F-4D97-AF65-F5344CB8AC3E}">
        <p14:creationId xmlns:p14="http://schemas.microsoft.com/office/powerpoint/2010/main" val="1895131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27584" y="1224136"/>
            <a:ext cx="3960440" cy="1008112"/>
          </a:xfrm>
        </p:spPr>
        <p:txBody>
          <a:bodyPr>
            <a:normAutofit/>
          </a:bodyPr>
          <a:lstStyle/>
          <a:p>
            <a:r>
              <a:rPr lang="en-US" b="1" dirty="0"/>
              <a:t>Beneficial To Your Physical And Mental Health</a:t>
            </a:r>
            <a:endParaRPr lang="en-ID" dirty="0"/>
          </a:p>
        </p:txBody>
      </p:sp>
      <p:sp>
        <p:nvSpPr>
          <p:cNvPr id="4" name="Content Placeholder 2">
            <a:extLst>
              <a:ext uri="{FF2B5EF4-FFF2-40B4-BE49-F238E27FC236}">
                <a16:creationId xmlns:a16="http://schemas.microsoft.com/office/drawing/2014/main" id="{0673C043-893B-3E48-95D2-9D48445BDA15}"/>
              </a:ext>
            </a:extLst>
          </p:cNvPr>
          <p:cNvSpPr txBox="1">
            <a:spLocks/>
          </p:cNvSpPr>
          <p:nvPr/>
        </p:nvSpPr>
        <p:spPr>
          <a:xfrm>
            <a:off x="824906" y="2232248"/>
            <a:ext cx="4464496" cy="177966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It’s in your best interest to consider how your actions affect both your physical and mental health.</a:t>
            </a:r>
            <a:endParaRPr lang="en-ID" dirty="0"/>
          </a:p>
        </p:txBody>
      </p:sp>
    </p:spTree>
    <p:extLst>
      <p:ext uri="{BB962C8B-B14F-4D97-AF65-F5344CB8AC3E}">
        <p14:creationId xmlns:p14="http://schemas.microsoft.com/office/powerpoint/2010/main" val="1907420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wipe(lef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635646"/>
            <a:ext cx="4248472" cy="2160240"/>
          </a:xfrm>
        </p:spPr>
        <p:txBody>
          <a:bodyPr>
            <a:normAutofit/>
          </a:bodyPr>
          <a:lstStyle/>
          <a:p>
            <a:pPr algn="ctr"/>
            <a:r>
              <a:rPr lang="en-US" dirty="0"/>
              <a:t>So, the fact that an action doesn’t have a direct impact on your physical health doesn’t mean it is right for you.</a:t>
            </a:r>
            <a:endParaRPr lang="en-ID" dirty="0"/>
          </a:p>
        </p:txBody>
      </p:sp>
    </p:spTree>
    <p:extLst>
      <p:ext uri="{BB962C8B-B14F-4D97-AF65-F5344CB8AC3E}">
        <p14:creationId xmlns:p14="http://schemas.microsoft.com/office/powerpoint/2010/main" val="339020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3960440" cy="2088232"/>
          </a:xfrm>
        </p:spPr>
        <p:txBody>
          <a:bodyPr>
            <a:normAutofit/>
          </a:bodyPr>
          <a:lstStyle/>
          <a:p>
            <a:pPr algn="ctr"/>
            <a:r>
              <a:rPr lang="en-US" dirty="0"/>
              <a:t>Nonetheless, if you are told to do unethical things that don’t align with your conscience, you’ll not be happy. </a:t>
            </a:r>
            <a:endParaRPr lang="en-ID" dirty="0"/>
          </a:p>
        </p:txBody>
      </p:sp>
    </p:spTree>
    <p:extLst>
      <p:ext uri="{BB962C8B-B14F-4D97-AF65-F5344CB8AC3E}">
        <p14:creationId xmlns:p14="http://schemas.microsoft.com/office/powerpoint/2010/main" val="2739942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563638"/>
            <a:ext cx="6447501" cy="530374"/>
          </a:xfrm>
        </p:spPr>
        <p:txBody>
          <a:bodyPr>
            <a:normAutofit/>
          </a:bodyPr>
          <a:lstStyle/>
          <a:p>
            <a:r>
              <a:rPr lang="en-US" dirty="0"/>
              <a:t>What Matters The Most In Life</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83718"/>
            <a:ext cx="5007341" cy="2376264"/>
          </a:xfrm>
        </p:spPr>
        <p:txBody>
          <a:bodyPr>
            <a:normAutofit/>
          </a:bodyPr>
          <a:lstStyle/>
          <a:p>
            <a:r>
              <a:rPr lang="en-US" dirty="0"/>
              <a:t>In the midst of the craze and rush of the modern world, many people forget the most important things in life.</a:t>
            </a:r>
            <a:endParaRPr lang="en-ID" dirty="0"/>
          </a:p>
        </p:txBody>
      </p:sp>
    </p:spTree>
    <p:extLst>
      <p:ext uri="{BB962C8B-B14F-4D97-AF65-F5344CB8AC3E}">
        <p14:creationId xmlns:p14="http://schemas.microsoft.com/office/powerpoint/2010/main" val="100777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Righ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563638"/>
            <a:ext cx="4320480" cy="2088232"/>
          </a:xfrm>
        </p:spPr>
        <p:txBody>
          <a:bodyPr>
            <a:normAutofit/>
          </a:bodyPr>
          <a:lstStyle/>
          <a:p>
            <a:pPr algn="ctr"/>
            <a:r>
              <a:rPr lang="en-US" dirty="0"/>
              <a:t>The feeling of dissatisfaction will become more intense when you realize that your activities are hurting people.</a:t>
            </a:r>
            <a:endParaRPr lang="en-ID" dirty="0"/>
          </a:p>
        </p:txBody>
      </p:sp>
    </p:spTree>
    <p:extLst>
      <p:ext uri="{BB962C8B-B14F-4D97-AF65-F5344CB8AC3E}">
        <p14:creationId xmlns:p14="http://schemas.microsoft.com/office/powerpoint/2010/main" val="3212080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07704" y="1635646"/>
            <a:ext cx="3672408" cy="1872208"/>
          </a:xfrm>
        </p:spPr>
        <p:txBody>
          <a:bodyPr>
            <a:normAutofit/>
          </a:bodyPr>
          <a:lstStyle/>
          <a:p>
            <a:pPr algn="ctr"/>
            <a:r>
              <a:rPr lang="en-US" dirty="0"/>
              <a:t>For example, when you’re not in a good mood, it’s not likely that you have an appetite.</a:t>
            </a:r>
            <a:endParaRPr lang="en-ID" dirty="0"/>
          </a:p>
        </p:txBody>
      </p:sp>
    </p:spTree>
    <p:extLst>
      <p:ext uri="{BB962C8B-B14F-4D97-AF65-F5344CB8AC3E}">
        <p14:creationId xmlns:p14="http://schemas.microsoft.com/office/powerpoint/2010/main" val="2106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79662"/>
            <a:ext cx="3744416" cy="2016224"/>
          </a:xfrm>
        </p:spPr>
        <p:txBody>
          <a:bodyPr>
            <a:normAutofit/>
          </a:bodyPr>
          <a:lstStyle/>
          <a:p>
            <a:pPr algn="ctr"/>
            <a:r>
              <a:rPr lang="en-US" dirty="0"/>
              <a:t>So, a good habit doesn’t only have physical health benefits; it should also have mental health advantages.</a:t>
            </a:r>
            <a:endParaRPr lang="en-ID" dirty="0"/>
          </a:p>
        </p:txBody>
      </p:sp>
    </p:spTree>
    <p:extLst>
      <p:ext uri="{BB962C8B-B14F-4D97-AF65-F5344CB8AC3E}">
        <p14:creationId xmlns:p14="http://schemas.microsoft.com/office/powerpoint/2010/main" val="79473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835696" y="1419622"/>
            <a:ext cx="3744416" cy="2088232"/>
          </a:xfrm>
        </p:spPr>
        <p:txBody>
          <a:bodyPr>
            <a:normAutofit/>
          </a:bodyPr>
          <a:lstStyle/>
          <a:p>
            <a:pPr algn="ctr"/>
            <a:r>
              <a:rPr lang="en-US" dirty="0"/>
              <a:t>It is this lack of getting our priorities right that is responsible for the rate of depression in the world today.</a:t>
            </a:r>
            <a:endParaRPr lang="en-ID" dirty="0"/>
          </a:p>
        </p:txBody>
      </p:sp>
    </p:spTree>
    <p:extLst>
      <p:ext uri="{BB962C8B-B14F-4D97-AF65-F5344CB8AC3E}">
        <p14:creationId xmlns:p14="http://schemas.microsoft.com/office/powerpoint/2010/main" val="90102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03151"/>
            <a:ext cx="3960440" cy="1368152"/>
          </a:xfrm>
        </p:spPr>
        <p:txBody>
          <a:bodyPr>
            <a:normAutofit/>
          </a:bodyPr>
          <a:lstStyle/>
          <a:p>
            <a:pPr algn="ctr"/>
            <a:r>
              <a:rPr lang="en-US" dirty="0"/>
              <a:t>They keep wondering what is missing. The answer is not farfetched.</a:t>
            </a:r>
            <a:endParaRPr lang="en-ID" dirty="0"/>
          </a:p>
        </p:txBody>
      </p:sp>
      <p:pic>
        <p:nvPicPr>
          <p:cNvPr id="1026" name="Picture 2" descr="Understanding Your Child's Learning Style - Charlotte Parent">
            <a:extLst>
              <a:ext uri="{FF2B5EF4-FFF2-40B4-BE49-F238E27FC236}">
                <a16:creationId xmlns:a16="http://schemas.microsoft.com/office/drawing/2014/main" id="{36256BF5-8E60-D346-931A-7BEE84800F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8146" y="2271303"/>
            <a:ext cx="2567508" cy="1884623"/>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145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additive="base">
                                        <p:cTn id="10" dur="500" fill="hold"/>
                                        <p:tgtEl>
                                          <p:spTgt spid="1026"/>
                                        </p:tgtEl>
                                        <p:attrNameLst>
                                          <p:attrName>ppt_x</p:attrName>
                                        </p:attrNameLst>
                                      </p:cBhvr>
                                      <p:tavLst>
                                        <p:tav tm="0">
                                          <p:val>
                                            <p:strVal val="#ppt_x"/>
                                          </p:val>
                                        </p:tav>
                                        <p:tav tm="100000">
                                          <p:val>
                                            <p:strVal val="#ppt_x"/>
                                          </p:val>
                                        </p:tav>
                                      </p:tavLst>
                                    </p:anim>
                                    <p:anim calcmode="lin" valueType="num">
                                      <p:cBhvr additive="base">
                                        <p:cTn id="11"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79712" y="1635646"/>
            <a:ext cx="3456384" cy="1800200"/>
          </a:xfrm>
        </p:spPr>
        <p:txBody>
          <a:bodyPr>
            <a:normAutofit/>
          </a:bodyPr>
          <a:lstStyle/>
          <a:p>
            <a:pPr algn="ctr"/>
            <a:r>
              <a:rPr lang="en-US" dirty="0"/>
              <a:t>Here are some of the most important things in life that many people neglect.</a:t>
            </a:r>
            <a:endParaRPr lang="en-ID" dirty="0"/>
          </a:p>
        </p:txBody>
      </p:sp>
    </p:spTree>
    <p:extLst>
      <p:ext uri="{BB962C8B-B14F-4D97-AF65-F5344CB8AC3E}">
        <p14:creationId xmlns:p14="http://schemas.microsoft.com/office/powerpoint/2010/main" val="265243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899592" y="1347614"/>
            <a:ext cx="4104456" cy="504056"/>
          </a:xfrm>
        </p:spPr>
        <p:txBody>
          <a:bodyPr>
            <a:normAutofit/>
          </a:bodyPr>
          <a:lstStyle/>
          <a:p>
            <a:r>
              <a:rPr lang="en-US" b="1" dirty="0"/>
              <a:t>Loved Ones</a:t>
            </a:r>
            <a:endParaRPr lang="en-ID" dirty="0"/>
          </a:p>
        </p:txBody>
      </p:sp>
      <p:sp>
        <p:nvSpPr>
          <p:cNvPr id="4" name="Content Placeholder 2">
            <a:extLst>
              <a:ext uri="{FF2B5EF4-FFF2-40B4-BE49-F238E27FC236}">
                <a16:creationId xmlns:a16="http://schemas.microsoft.com/office/drawing/2014/main" id="{D7FF0827-835E-1146-B667-EEA9E3C060D3}"/>
              </a:ext>
            </a:extLst>
          </p:cNvPr>
          <p:cNvSpPr txBox="1">
            <a:spLocks/>
          </p:cNvSpPr>
          <p:nvPr/>
        </p:nvSpPr>
        <p:spPr>
          <a:xfrm>
            <a:off x="899592" y="2067695"/>
            <a:ext cx="4680520" cy="2088232"/>
          </a:xfrm>
          <a:prstGeom prst="rect">
            <a:avLst/>
          </a:prstGeom>
        </p:spPr>
        <p:txBody>
          <a:bodyPr vert="horz" lIns="91440" tIns="45720" rIns="91440" bIns="45720" rtlCol="0">
            <a:normAutofit/>
          </a:bodyPr>
          <a:lst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85000"/>
                    <a:lumOff val="1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a:lstStyle>
          <a:p>
            <a:r>
              <a:rPr lang="en-US" dirty="0"/>
              <a:t>The desire to be rich and famous has made many people forget that it’s lonely at the top when you’re not there with your loved ones.</a:t>
            </a:r>
            <a:endParaRPr lang="en-ID" dirty="0"/>
          </a:p>
        </p:txBody>
      </p:sp>
    </p:spTree>
    <p:extLst>
      <p:ext uri="{BB962C8B-B14F-4D97-AF65-F5344CB8AC3E}">
        <p14:creationId xmlns:p14="http://schemas.microsoft.com/office/powerpoint/2010/main" val="3108222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par>
                                <p:cTn id="8" presetID="18" presetClass="entr" presetSubtype="6" fill="hold" grpId="0" nodeType="withEffect">
                                  <p:stCondLst>
                                    <p:cond delay="50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strips(downRight)">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051720" y="1635646"/>
            <a:ext cx="3240360" cy="1872208"/>
          </a:xfrm>
        </p:spPr>
        <p:txBody>
          <a:bodyPr>
            <a:normAutofit/>
          </a:bodyPr>
          <a:lstStyle/>
          <a:p>
            <a:pPr algn="ctr"/>
            <a:r>
              <a:rPr lang="en-US" dirty="0"/>
              <a:t>In reality, there are some situations in which we lose our loved ones to accidents.</a:t>
            </a:r>
            <a:endParaRPr lang="en-ID" dirty="0"/>
          </a:p>
        </p:txBody>
      </p:sp>
    </p:spTree>
    <p:extLst>
      <p:ext uri="{BB962C8B-B14F-4D97-AF65-F5344CB8AC3E}">
        <p14:creationId xmlns:p14="http://schemas.microsoft.com/office/powerpoint/2010/main" val="188015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1293</TotalTime>
  <Words>928</Words>
  <Application>Microsoft Macintosh PowerPoint</Application>
  <PresentationFormat>On-screen Show (16:9)</PresentationFormat>
  <Paragraphs>52</Paragraphs>
  <Slides>42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42</vt:i4>
      </vt:variant>
    </vt:vector>
  </HeadingPairs>
  <TitlesOfParts>
    <vt:vector size="47" baseType="lpstr">
      <vt:lpstr>Arial</vt:lpstr>
      <vt:lpstr>Calibri</vt:lpstr>
      <vt:lpstr>Trebuchet MS</vt:lpstr>
      <vt:lpstr>Wingdings 3</vt:lpstr>
      <vt:lpstr>Facet</vt:lpstr>
      <vt:lpstr>PowerPoint Presentation</vt:lpstr>
      <vt:lpstr>PowerPoint Presentation</vt:lpstr>
      <vt:lpstr>PowerPoint Presentation</vt:lpstr>
      <vt:lpstr>What Matters The Most In Life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Health Is Wealth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Makes A Habit Healthy?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Wahyu Susanto</cp:lastModifiedBy>
  <cp:revision>105</cp:revision>
  <dcterms:created xsi:type="dcterms:W3CDTF">2018-10-15T07:11:14Z</dcterms:created>
  <dcterms:modified xsi:type="dcterms:W3CDTF">2021-03-26T13:02:12Z</dcterms:modified>
</cp:coreProperties>
</file>