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74" r:id="rId1"/>
  </p:sldMasterIdLst>
  <p:notesMasterIdLst>
    <p:notesMasterId r:id="rId44"/>
  </p:notesMasterIdLst>
  <p:sldIdLst>
    <p:sldId id="257" r:id="rId2"/>
    <p:sldId id="293" r:id="rId3"/>
    <p:sldId id="314" r:id="rId4"/>
    <p:sldId id="308" r:id="rId5"/>
    <p:sldId id="309" r:id="rId6"/>
    <p:sldId id="315" r:id="rId7"/>
    <p:sldId id="316" r:id="rId8"/>
    <p:sldId id="317" r:id="rId9"/>
    <p:sldId id="318" r:id="rId10"/>
    <p:sldId id="310" r:id="rId11"/>
    <p:sldId id="311" r:id="rId12"/>
    <p:sldId id="319" r:id="rId13"/>
    <p:sldId id="320" r:id="rId14"/>
    <p:sldId id="321" r:id="rId15"/>
    <p:sldId id="322" r:id="rId16"/>
    <p:sldId id="312" r:id="rId17"/>
    <p:sldId id="313" r:id="rId18"/>
    <p:sldId id="323" r:id="rId19"/>
    <p:sldId id="324" r:id="rId20"/>
    <p:sldId id="325" r:id="rId21"/>
    <p:sldId id="326" r:id="rId22"/>
    <p:sldId id="327" r:id="rId23"/>
    <p:sldId id="328" r:id="rId24"/>
    <p:sldId id="329" r:id="rId25"/>
    <p:sldId id="330" r:id="rId26"/>
    <p:sldId id="335" r:id="rId27"/>
    <p:sldId id="336" r:id="rId28"/>
    <p:sldId id="337" r:id="rId29"/>
    <p:sldId id="338" r:id="rId30"/>
    <p:sldId id="339" r:id="rId31"/>
    <p:sldId id="331" r:id="rId32"/>
    <p:sldId id="332" r:id="rId33"/>
    <p:sldId id="340" r:id="rId34"/>
    <p:sldId id="341" r:id="rId35"/>
    <p:sldId id="342" r:id="rId36"/>
    <p:sldId id="343" r:id="rId37"/>
    <p:sldId id="333" r:id="rId38"/>
    <p:sldId id="334" r:id="rId39"/>
    <p:sldId id="344" r:id="rId40"/>
    <p:sldId id="345" r:id="rId41"/>
    <p:sldId id="346" r:id="rId42"/>
    <p:sldId id="347" r:id="rId43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9E5"/>
    <a:srgbClr val="FFECA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0951"/>
    <p:restoredTop sz="94650"/>
  </p:normalViewPr>
  <p:slideViewPr>
    <p:cSldViewPr>
      <p:cViewPr varScale="1">
        <p:scale>
          <a:sx n="118" d="100"/>
          <a:sy n="118" d="100"/>
        </p:scale>
        <p:origin x="208" y="1112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1461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8BA754-79BD-4972-839A-D62EA2C7C3EA}" type="datetimeFigureOut">
              <a:rPr lang="en-US" smtClean="0"/>
              <a:pPr/>
              <a:t>3/26/21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9BBF2C-A7F8-4A46-8FD9-0FE6834BDEB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1631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MY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9BBF2C-A7F8-4A46-8FD9-0FE6834BDEB8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87348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6350"/>
            <a:ext cx="9144000" cy="5149850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300" y="1803400"/>
            <a:ext cx="5825202" cy="1234727"/>
          </a:xfrm>
        </p:spPr>
        <p:txBody>
          <a:bodyPr anchor="b">
            <a:noAutofit/>
          </a:bodyPr>
          <a:lstStyle>
            <a:lvl1pPr algn="r">
              <a:defRPr sz="405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300" y="3038125"/>
            <a:ext cx="5825202" cy="822674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3/26/21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63225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457200"/>
            <a:ext cx="6447501" cy="255270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52800"/>
            <a:ext cx="6447501" cy="1178222"/>
          </a:xfrm>
        </p:spPr>
        <p:txBody>
          <a:bodyPr anchor="ctr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3/26/21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55829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8500" y="457200"/>
            <a:ext cx="6070601" cy="226695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24604" y="2724150"/>
            <a:ext cx="5418393" cy="28575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52800"/>
            <a:ext cx="6447501" cy="1178222"/>
          </a:xfrm>
        </p:spPr>
        <p:txBody>
          <a:bodyPr anchor="ctr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3/26/21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406403" y="592784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669758" y="2164917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36650025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1448991"/>
            <a:ext cx="6447501" cy="1946595"/>
          </a:xfrm>
        </p:spPr>
        <p:txBody>
          <a:bodyPr anchor="b">
            <a:normAutofit/>
          </a:bodyPr>
          <a:lstStyle>
            <a:lvl1pPr algn="l">
              <a:defRPr sz="33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95586"/>
            <a:ext cx="6447501" cy="1135436"/>
          </a:xfrm>
        </p:spPr>
        <p:txBody>
          <a:bodyPr anchor="t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3/26/21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838997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8500" y="457200"/>
            <a:ext cx="6070601" cy="226695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07999" y="3009900"/>
            <a:ext cx="6447502" cy="385686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95586"/>
            <a:ext cx="6447501" cy="1135436"/>
          </a:xfrm>
        </p:spPr>
        <p:txBody>
          <a:bodyPr anchor="t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3/26/21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406403" y="592784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669758" y="2164917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3913947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0" y="457200"/>
            <a:ext cx="6441152" cy="2266950"/>
          </a:xfrm>
        </p:spPr>
        <p:txBody>
          <a:bodyPr anchor="ctr">
            <a:normAutofit/>
          </a:bodyPr>
          <a:lstStyle>
            <a:lvl1pPr algn="l">
              <a:defRPr sz="33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07999" y="3009900"/>
            <a:ext cx="6447502" cy="385686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1800">
                <a:solidFill>
                  <a:schemeClr val="accent1"/>
                </a:solidFill>
              </a:defRPr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95586"/>
            <a:ext cx="6447501" cy="1135436"/>
          </a:xfrm>
        </p:spPr>
        <p:txBody>
          <a:bodyPr anchor="t"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3/26/21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452156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3/26/21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095097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5755" y="457200"/>
            <a:ext cx="978557" cy="3938588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1" y="457200"/>
            <a:ext cx="5295113" cy="393858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3/26/21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79968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3/26/21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43159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2025651"/>
            <a:ext cx="6447501" cy="1369936"/>
          </a:xfrm>
        </p:spPr>
        <p:txBody>
          <a:bodyPr anchor="b"/>
          <a:lstStyle>
            <a:lvl1pPr algn="l">
              <a:defRPr sz="3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3395586"/>
            <a:ext cx="6447501" cy="645300"/>
          </a:xfrm>
        </p:spPr>
        <p:txBody>
          <a:bodyPr anchor="t"/>
          <a:lstStyle>
            <a:lvl1pPr marL="0" indent="0" algn="l">
              <a:buNone/>
              <a:defRPr sz="15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3/26/21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71583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8001" y="1620442"/>
            <a:ext cx="3138026" cy="291057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17477" y="1620442"/>
            <a:ext cx="3138026" cy="291058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3/26/21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30682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6809" y="1620737"/>
            <a:ext cx="3139217" cy="432197"/>
          </a:xfrm>
        </p:spPr>
        <p:txBody>
          <a:bodyPr anchor="b">
            <a:noAutofit/>
          </a:bodyPr>
          <a:lstStyle>
            <a:lvl1pPr marL="0" indent="0">
              <a:buNone/>
              <a:defRPr sz="1800" b="0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6809" y="2052934"/>
            <a:ext cx="3139217" cy="2478088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16287" y="1620737"/>
            <a:ext cx="3139214" cy="432197"/>
          </a:xfrm>
        </p:spPr>
        <p:txBody>
          <a:bodyPr anchor="b">
            <a:noAutofit/>
          </a:bodyPr>
          <a:lstStyle>
            <a:lvl1pPr marL="0" indent="0">
              <a:buNone/>
              <a:defRPr sz="1800" b="0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16288" y="2052934"/>
            <a:ext cx="3139213" cy="2478088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3/26/21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29568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457200"/>
            <a:ext cx="6447501" cy="9906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3/26/21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50687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3/26/21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91141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1123953"/>
            <a:ext cx="2890896" cy="958850"/>
          </a:xfrm>
        </p:spPr>
        <p:txBody>
          <a:bodyPr anchor="b">
            <a:normAutofit/>
          </a:bodyPr>
          <a:lstStyle>
            <a:lvl1pPr>
              <a:defRPr sz="1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0346" y="386193"/>
            <a:ext cx="3385156" cy="4144828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2082802"/>
            <a:ext cx="2890896" cy="1938337"/>
          </a:xfrm>
        </p:spPr>
        <p:txBody>
          <a:bodyPr>
            <a:normAutofit/>
          </a:bodyPr>
          <a:lstStyle>
            <a:lvl1pPr marL="0" indent="0">
              <a:buNone/>
              <a:defRPr sz="1050"/>
            </a:lvl1pPr>
            <a:lvl2pPr marL="342797" indent="0">
              <a:buNone/>
              <a:defRPr sz="1050"/>
            </a:lvl2pPr>
            <a:lvl3pPr marL="685595" indent="0">
              <a:buNone/>
              <a:defRPr sz="900"/>
            </a:lvl3pPr>
            <a:lvl4pPr marL="1028392" indent="0">
              <a:buNone/>
              <a:defRPr sz="750"/>
            </a:lvl4pPr>
            <a:lvl5pPr marL="1371188" indent="0">
              <a:buNone/>
              <a:defRPr sz="750"/>
            </a:lvl5pPr>
            <a:lvl6pPr marL="1713986" indent="0">
              <a:buNone/>
              <a:defRPr sz="750"/>
            </a:lvl6pPr>
            <a:lvl7pPr marL="2056783" indent="0">
              <a:buNone/>
              <a:defRPr sz="750"/>
            </a:lvl7pPr>
            <a:lvl8pPr marL="2399580" indent="0">
              <a:buNone/>
              <a:defRPr sz="750"/>
            </a:lvl8pPr>
            <a:lvl9pPr marL="2742377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3/26/21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15864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001" y="3600450"/>
            <a:ext cx="6447500" cy="425054"/>
          </a:xfrm>
        </p:spPr>
        <p:txBody>
          <a:bodyPr anchor="b">
            <a:normAutofit/>
          </a:bodyPr>
          <a:lstStyle>
            <a:lvl1pPr algn="l">
              <a:defRPr sz="1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08001" y="457200"/>
            <a:ext cx="6447501" cy="2884289"/>
          </a:xfrm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8001" y="4025504"/>
            <a:ext cx="6447500" cy="505518"/>
          </a:xfrm>
        </p:spPr>
        <p:txBody>
          <a:bodyPr>
            <a:normAutofit/>
          </a:bodyPr>
          <a:lstStyle>
            <a:lvl1pPr marL="0" indent="0">
              <a:buNone/>
              <a:defRPr sz="9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8241E9-601D-4A27-BF72-C7763949FF5A}" type="datetimeFigureOut">
              <a:rPr lang="en-US" smtClean="0"/>
              <a:pPr/>
              <a:t>3/26/21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00992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6350"/>
            <a:ext cx="9144000" cy="5149850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08001" y="457200"/>
            <a:ext cx="6447501" cy="9906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8001" y="1620442"/>
            <a:ext cx="6447501" cy="29105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3850" y="4531022"/>
            <a:ext cx="683954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8241E9-601D-4A27-BF72-C7763949FF5A}" type="datetimeFigureOut">
              <a:rPr lang="en-US" smtClean="0"/>
              <a:pPr/>
              <a:t>3/26/21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08001" y="4531022"/>
            <a:ext cx="4723209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2998" y="4531022"/>
            <a:ext cx="512504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>
                <a:solidFill>
                  <a:schemeClr val="accent1"/>
                </a:solidFill>
              </a:defRPr>
            </a:lvl1pPr>
          </a:lstStyle>
          <a:p>
            <a:fld id="{4586AFA4-EB3C-4B7D-993E-220BD55D95C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40419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5" r:id="rId1"/>
    <p:sldLayoutId id="2147483876" r:id="rId2"/>
    <p:sldLayoutId id="2147483877" r:id="rId3"/>
    <p:sldLayoutId id="2147483878" r:id="rId4"/>
    <p:sldLayoutId id="2147483879" r:id="rId5"/>
    <p:sldLayoutId id="2147483880" r:id="rId6"/>
    <p:sldLayoutId id="2147483881" r:id="rId7"/>
    <p:sldLayoutId id="2147483882" r:id="rId8"/>
    <p:sldLayoutId id="2147483883" r:id="rId9"/>
    <p:sldLayoutId id="2147483884" r:id="rId10"/>
    <p:sldLayoutId id="2147483885" r:id="rId11"/>
    <p:sldLayoutId id="2147483886" r:id="rId12"/>
    <p:sldLayoutId id="2147483887" r:id="rId13"/>
    <p:sldLayoutId id="2147483888" r:id="rId14"/>
    <p:sldLayoutId id="2147483889" r:id="rId15"/>
    <p:sldLayoutId id="2147483890" r:id="rId16"/>
  </p:sldLayoutIdLst>
  <p:txStyles>
    <p:titleStyle>
      <a:lvl1pPr algn="l" defTabSz="342900" rtl="0" eaLnBrk="1" latinLnBrk="0" hangingPunct="1">
        <a:spcBef>
          <a:spcPct val="0"/>
        </a:spcBef>
        <a:buNone/>
        <a:defRPr sz="2600" kern="1200">
          <a:solidFill>
            <a:schemeClr val="accent1"/>
          </a:solidFill>
          <a:latin typeface="Calibri" panose="020F0502020204030204" pitchFamily="34" charset="0"/>
          <a:ea typeface="+mj-ea"/>
          <a:cs typeface="Calibri" panose="020F0502020204030204" pitchFamily="34" charset="0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0" indent="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None/>
        <a:defRPr sz="2400" kern="1200">
          <a:solidFill>
            <a:schemeClr val="tx1">
              <a:lumMod val="75000"/>
              <a:lumOff val="25000"/>
            </a:schemeClr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342900" indent="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None/>
        <a:defRPr sz="2400" kern="1200">
          <a:solidFill>
            <a:schemeClr val="tx1">
              <a:lumMod val="75000"/>
              <a:lumOff val="25000"/>
            </a:schemeClr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2pPr>
      <a:lvl3pPr marL="685800" indent="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None/>
        <a:defRPr sz="2400" kern="1200">
          <a:solidFill>
            <a:schemeClr val="tx1">
              <a:lumMod val="75000"/>
              <a:lumOff val="25000"/>
            </a:schemeClr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3pPr>
      <a:lvl4pPr marL="1028700" indent="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None/>
        <a:defRPr sz="2400" kern="1200">
          <a:solidFill>
            <a:schemeClr val="tx1">
              <a:lumMod val="75000"/>
              <a:lumOff val="25000"/>
            </a:schemeClr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4pPr>
      <a:lvl5pPr marL="1371600" indent="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None/>
        <a:defRPr sz="2400" kern="1200">
          <a:solidFill>
            <a:schemeClr val="tx1">
              <a:lumMod val="75000"/>
              <a:lumOff val="25000"/>
            </a:schemeClr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5pPr>
      <a:lvl6pPr marL="18859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2288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5717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9146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9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76" t="3988" r="852" b="6677"/>
          <a:stretch/>
        </p:blipFill>
        <p:spPr>
          <a:xfrm>
            <a:off x="-141704" y="-105095"/>
            <a:ext cx="9285704" cy="5256585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E9C44ADE-5969-E345-9A29-D3F18514F321}"/>
              </a:ext>
            </a:extLst>
          </p:cNvPr>
          <p:cNvSpPr/>
          <p:nvPr/>
        </p:nvSpPr>
        <p:spPr>
          <a:xfrm>
            <a:off x="5334000" y="2343150"/>
            <a:ext cx="3581400" cy="2514600"/>
          </a:xfrm>
          <a:prstGeom prst="rect">
            <a:avLst/>
          </a:prstGeom>
          <a:noFill/>
          <a:ln w="571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985AB16-A654-B842-91B1-87A656B0390F}"/>
              </a:ext>
            </a:extLst>
          </p:cNvPr>
          <p:cNvSpPr/>
          <p:nvPr/>
        </p:nvSpPr>
        <p:spPr>
          <a:xfrm>
            <a:off x="5410200" y="2419350"/>
            <a:ext cx="3429000" cy="23622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086809A-4301-AD41-933D-AE418453FFDA}"/>
              </a:ext>
            </a:extLst>
          </p:cNvPr>
          <p:cNvSpPr txBox="1"/>
          <p:nvPr/>
        </p:nvSpPr>
        <p:spPr>
          <a:xfrm>
            <a:off x="5486400" y="2446288"/>
            <a:ext cx="32766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latin typeface="Calibri" panose="020F0502020204030204" pitchFamily="34" charset="0"/>
                <a:cs typeface="Calibri" panose="020F0502020204030204" pitchFamily="34" charset="0"/>
              </a:rPr>
              <a:t>Getting The Best Out Of Your Daily Routines</a:t>
            </a:r>
            <a:endParaRPr lang="en-ID" sz="36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F22974-DCBF-0441-8409-510318AB50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0803" y="1419622"/>
            <a:ext cx="6447501" cy="530374"/>
          </a:xfrm>
        </p:spPr>
        <p:txBody>
          <a:bodyPr>
            <a:normAutofit/>
          </a:bodyPr>
          <a:lstStyle/>
          <a:p>
            <a:r>
              <a:rPr lang="en-US" dirty="0"/>
              <a:t>Make Them Fun</a:t>
            </a:r>
            <a:endParaRPr lang="en-ID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4F929B-AAC0-2442-9D8F-2FD34352A8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60803" y="2139702"/>
            <a:ext cx="3711197" cy="2376264"/>
          </a:xfrm>
        </p:spPr>
        <p:txBody>
          <a:bodyPr>
            <a:normAutofit/>
          </a:bodyPr>
          <a:lstStyle/>
          <a:p>
            <a:r>
              <a:rPr lang="en-US" dirty="0"/>
              <a:t>Think of innovative ways you can carry out your daily routines to motivate you to do them.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2499324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9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F08755-07B9-E048-AAFF-7BBDFD34CE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91680" y="1563638"/>
            <a:ext cx="3960440" cy="2088232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Checking your new email can also become a boring routine task despite its importance if you don’t seek more effective ways to go about it.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72819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F08755-07B9-E048-AAFF-7BBDFD34CE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91680" y="843558"/>
            <a:ext cx="3960440" cy="1440160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Also, you can consider taking a new route when going to work or returning.</a:t>
            </a:r>
            <a:endParaRPr lang="en-ID" dirty="0"/>
          </a:p>
        </p:txBody>
      </p:sp>
      <p:pic>
        <p:nvPicPr>
          <p:cNvPr id="2050" name="Picture 2" descr="How to Think in English in 6 Simple Steps | FluentU English">
            <a:extLst>
              <a:ext uri="{FF2B5EF4-FFF2-40B4-BE49-F238E27FC236}">
                <a16:creationId xmlns:a16="http://schemas.microsoft.com/office/drawing/2014/main" id="{6DFE787E-9498-FC41-80FA-1233AF42B6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7789" y="2283718"/>
            <a:ext cx="2528222" cy="1688852"/>
          </a:xfrm>
          <a:prstGeom prst="rect">
            <a:avLst/>
          </a:prstGeom>
          <a:noFill/>
          <a:ln w="15875">
            <a:solidFill>
              <a:schemeClr val="tx1">
                <a:lumMod val="85000"/>
                <a:lumOff val="1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5784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F08755-07B9-E048-AAFF-7BBDFD34CE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91680" y="1563638"/>
            <a:ext cx="3960440" cy="2088232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Your mind loves it when you do something in a different way. You can consider turning a routine into a game.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1097332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F08755-07B9-E048-AAFF-7BBDFD34CE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91680" y="1131590"/>
            <a:ext cx="3960440" cy="1008112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Then set a challenge to beat that time the next time.</a:t>
            </a:r>
            <a:endParaRPr lang="en-ID" dirty="0"/>
          </a:p>
        </p:txBody>
      </p:sp>
      <p:pic>
        <p:nvPicPr>
          <p:cNvPr id="3074" name="Picture 2" descr="3,555 BEST &quot;Sand Clock&quot; IMAGES, STOCK PHOTOS &amp; VECTORS | Adobe Stock">
            <a:extLst>
              <a:ext uri="{FF2B5EF4-FFF2-40B4-BE49-F238E27FC236}">
                <a16:creationId xmlns:a16="http://schemas.microsoft.com/office/drawing/2014/main" id="{EBE7ABCD-32DE-CE46-9147-96580BDA0A6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9448" y="2307130"/>
            <a:ext cx="2564904" cy="1709936"/>
          </a:xfrm>
          <a:prstGeom prst="rect">
            <a:avLst/>
          </a:prstGeom>
          <a:noFill/>
          <a:ln w="15875">
            <a:solidFill>
              <a:schemeClr val="tx1">
                <a:lumMod val="85000"/>
                <a:lumOff val="1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297596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F08755-07B9-E048-AAFF-7BBDFD34CE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91680" y="1707654"/>
            <a:ext cx="3960440" cy="2088232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We all love challenges and competitions because they have a way of making us work harder and more efficiently.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1248566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F22974-DCBF-0441-8409-510318AB50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0803" y="1707654"/>
            <a:ext cx="6447501" cy="530374"/>
          </a:xfrm>
        </p:spPr>
        <p:txBody>
          <a:bodyPr>
            <a:normAutofit/>
          </a:bodyPr>
          <a:lstStyle/>
          <a:p>
            <a:r>
              <a:rPr lang="en-US" dirty="0"/>
              <a:t>Be At The Center</a:t>
            </a:r>
            <a:endParaRPr lang="en-ID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4F929B-AAC0-2442-9D8F-2FD34352A8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60803" y="2427734"/>
            <a:ext cx="3279149" cy="2376264"/>
          </a:xfrm>
        </p:spPr>
        <p:txBody>
          <a:bodyPr>
            <a:normAutofit/>
          </a:bodyPr>
          <a:lstStyle/>
          <a:p>
            <a:r>
              <a:rPr lang="en-US" dirty="0"/>
              <a:t>An activity takes a new look when you pay more attention to details.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3657304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" presetClass="entr" presetSubtype="5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F08755-07B9-E048-AAFF-7BBDFD34CE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47664" y="1419622"/>
            <a:ext cx="4248472" cy="2088232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For example, you can enjoy eating your meal more when you eat slowly and pay attention to the taste of every bite and chunk.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2151898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F08755-07B9-E048-AAFF-7BBDFD34CE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63688" y="1563638"/>
            <a:ext cx="3960440" cy="2088232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If it is a restaurant, appreciate the technique of the cooks and imagine the energy they put into making the meal.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20211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F08755-07B9-E048-AAFF-7BBDFD34CE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91680" y="699542"/>
            <a:ext cx="3960440" cy="1368152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You’ll realize that it feels different, unlike when you are just eating for the sake of it.</a:t>
            </a:r>
            <a:endParaRPr lang="en-ID" dirty="0"/>
          </a:p>
        </p:txBody>
      </p:sp>
      <p:pic>
        <p:nvPicPr>
          <p:cNvPr id="4098" name="Picture 2" descr="Michigan lawmakers accepted almost $700,000 in meals from lobbyists in 2016  | Michigan Radio">
            <a:extLst>
              <a:ext uri="{FF2B5EF4-FFF2-40B4-BE49-F238E27FC236}">
                <a16:creationId xmlns:a16="http://schemas.microsoft.com/office/drawing/2014/main" id="{DD1808CB-2C59-7D4C-92D8-B9434D1E44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1686" y="2221980"/>
            <a:ext cx="2560427" cy="1707654"/>
          </a:xfrm>
          <a:prstGeom prst="rect">
            <a:avLst/>
          </a:prstGeom>
          <a:noFill/>
          <a:ln w="15875">
            <a:solidFill>
              <a:schemeClr val="tx1">
                <a:lumMod val="85000"/>
                <a:lumOff val="1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08573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5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F08755-07B9-E048-AAFF-7BBDFD34CE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9632" y="1707654"/>
            <a:ext cx="4824536" cy="2664296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A day lost is a gift you can never regain. Therefore, it is imperative that you enjoy every day of your life as though it might be your last.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781958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F08755-07B9-E048-AAFF-7BBDFD34CE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51720" y="1563638"/>
            <a:ext cx="3168352" cy="2088232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You can also make the best of your routines when you are present at the moment.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22681260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F08755-07B9-E048-AAFF-7BBDFD34CE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91680" y="987574"/>
            <a:ext cx="3960440" cy="1296144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Choose one task at a time and focus on it until you’re through.</a:t>
            </a:r>
            <a:endParaRPr lang="en-ID" dirty="0"/>
          </a:p>
        </p:txBody>
      </p:sp>
      <p:pic>
        <p:nvPicPr>
          <p:cNvPr id="5122" name="Picture 2" descr="3 Types of Tools For Project Task Management - PM Tips">
            <a:extLst>
              <a:ext uri="{FF2B5EF4-FFF2-40B4-BE49-F238E27FC236}">
                <a16:creationId xmlns:a16="http://schemas.microsoft.com/office/drawing/2014/main" id="{40451CCE-15BB-CD48-9960-F0E8DAC16AC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5504" y="2355726"/>
            <a:ext cx="2572792" cy="1444439"/>
          </a:xfrm>
          <a:prstGeom prst="rect">
            <a:avLst/>
          </a:prstGeom>
          <a:noFill/>
          <a:ln w="15875">
            <a:solidFill>
              <a:schemeClr val="tx1">
                <a:lumMod val="85000"/>
                <a:lumOff val="1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52055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5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F08755-07B9-E048-AAFF-7BBDFD34CE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07704" y="1707654"/>
            <a:ext cx="3456384" cy="1944216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The human mind is not designed to focus on more than one task at a time.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28852291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F08755-07B9-E048-AAFF-7BBDFD34CE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79712" y="1059582"/>
            <a:ext cx="3096344" cy="1296144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You’ll end up not making the best out of any of those activities. </a:t>
            </a:r>
            <a:endParaRPr lang="en-ID" dirty="0"/>
          </a:p>
        </p:txBody>
      </p:sp>
      <p:pic>
        <p:nvPicPr>
          <p:cNvPr id="6146" name="Picture 2" descr="5 Reasons Why Your AC Smells Bad - Mitsubishi Electric Indonesia">
            <a:extLst>
              <a:ext uri="{FF2B5EF4-FFF2-40B4-BE49-F238E27FC236}">
                <a16:creationId xmlns:a16="http://schemas.microsoft.com/office/drawing/2014/main" id="{7D016BC4-3794-3A43-AB79-14A26137CB6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8416" y="2571750"/>
            <a:ext cx="2598936" cy="1736089"/>
          </a:xfrm>
          <a:prstGeom prst="rect">
            <a:avLst/>
          </a:prstGeom>
          <a:noFill/>
          <a:ln w="15875">
            <a:solidFill>
              <a:schemeClr val="tx1">
                <a:lumMod val="85000"/>
                <a:lumOff val="1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81343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5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F22974-DCBF-0441-8409-510318AB50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0803" y="1707654"/>
            <a:ext cx="6447501" cy="530374"/>
          </a:xfrm>
        </p:spPr>
        <p:txBody>
          <a:bodyPr>
            <a:normAutofit/>
          </a:bodyPr>
          <a:lstStyle/>
          <a:p>
            <a:r>
              <a:rPr lang="en-US" dirty="0"/>
              <a:t>Optimize Your Strength</a:t>
            </a:r>
            <a:endParaRPr lang="en-ID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4F929B-AAC0-2442-9D8F-2FD34352A8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60803" y="2427734"/>
            <a:ext cx="3495173" cy="2376264"/>
          </a:xfrm>
        </p:spPr>
        <p:txBody>
          <a:bodyPr>
            <a:normAutofit/>
          </a:bodyPr>
          <a:lstStyle/>
          <a:p>
            <a:r>
              <a:rPr lang="en-US" dirty="0"/>
              <a:t>You cannot enjoy your life to the fullest when you haven’t discovered yourself. 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2230322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6" presetClass="entr" presetSubtype="4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F08755-07B9-E048-AAFF-7BBDFD34CE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79712" y="1779662"/>
            <a:ext cx="3312368" cy="2448272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When you identify the things you are good at, you will find them enjoyable. 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1213963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F08755-07B9-E048-AAFF-7BBDFD34CE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47664" y="1635646"/>
            <a:ext cx="4176464" cy="2520280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If mowing the yard ruins your week or day, and you can afford to pay someone else to do it, why not? It doesn’t make you lazy. 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1442376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F08755-07B9-E048-AAFF-7BBDFD34CE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51720" y="1491630"/>
            <a:ext cx="3168352" cy="2232248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If you haven’t discovered the things you do effortlessly, you will struggle with efficiency.</a:t>
            </a:r>
            <a:r>
              <a:rPr lang="en-ID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67268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F08755-07B9-E048-AAFF-7BBDFD34CE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91680" y="1347614"/>
            <a:ext cx="3960440" cy="1008112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You might need more training and guidance to do it better. </a:t>
            </a:r>
            <a:endParaRPr lang="en-ID" dirty="0"/>
          </a:p>
        </p:txBody>
      </p:sp>
      <p:pic>
        <p:nvPicPr>
          <p:cNvPr id="7170" name="Picture 2" descr="What Age Should a Child Read? Steps to Help Your Child Read – Reading Eggs">
            <a:extLst>
              <a:ext uri="{FF2B5EF4-FFF2-40B4-BE49-F238E27FC236}">
                <a16:creationId xmlns:a16="http://schemas.microsoft.com/office/drawing/2014/main" id="{19BB6EFD-1927-CA4E-B20C-CE182190AF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1953" y="2355726"/>
            <a:ext cx="2559893" cy="1707650"/>
          </a:xfrm>
          <a:prstGeom prst="rect">
            <a:avLst/>
          </a:prstGeom>
          <a:noFill/>
          <a:ln w="15875">
            <a:solidFill>
              <a:schemeClr val="tx1">
                <a:lumMod val="85000"/>
                <a:lumOff val="1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305649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F08755-07B9-E048-AAFF-7BBDFD34CE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23728" y="1851670"/>
            <a:ext cx="3024336" cy="1944216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When you are better at doing something, you will find it more fun to do it. 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1515593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F08755-07B9-E048-AAFF-7BBDFD34CE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9632" y="1563638"/>
            <a:ext cx="4824536" cy="2664296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So, you need to change the way you go about the day to get the best out of it. Below are some hacks that can make a difference in your daily routines.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880254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F08755-07B9-E048-AAFF-7BBDFD34CE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91680" y="1563638"/>
            <a:ext cx="3960440" cy="2520280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Otherwise, you’ll keep giving yourself ten reasons you shouldn’t do what you need to do at the right time. 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1445821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F22974-DCBF-0441-8409-510318AB50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0803" y="1563638"/>
            <a:ext cx="6447501" cy="530374"/>
          </a:xfrm>
        </p:spPr>
        <p:txBody>
          <a:bodyPr>
            <a:normAutofit/>
          </a:bodyPr>
          <a:lstStyle/>
          <a:p>
            <a:r>
              <a:rPr lang="en-US" dirty="0"/>
              <a:t>Think About The Future</a:t>
            </a:r>
            <a:endParaRPr lang="en-ID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4F929B-AAC0-2442-9D8F-2FD34352A8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60803" y="2283718"/>
            <a:ext cx="5007341" cy="2376264"/>
          </a:xfrm>
        </p:spPr>
        <p:txBody>
          <a:bodyPr>
            <a:normAutofit/>
          </a:bodyPr>
          <a:lstStyle/>
          <a:p>
            <a:r>
              <a:rPr lang="en-US" dirty="0"/>
              <a:t>Daydreaming can be good when carrying out a task that seems to be stressful to you.</a:t>
            </a:r>
            <a:r>
              <a:rPr lang="en-ID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5907561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9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F08755-07B9-E048-AAFF-7BBDFD34CE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91680" y="1563638"/>
            <a:ext cx="3960440" cy="2088232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Think about the things you will say and how you’ll dress. Before you realize it, you are through with the task!</a:t>
            </a:r>
            <a:r>
              <a:rPr lang="en-ID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6907716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F08755-07B9-E048-AAFF-7BBDFD34CE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91680" y="1275606"/>
            <a:ext cx="3960440" cy="1008112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For example, it isn’t advisable when reading your email. </a:t>
            </a:r>
            <a:endParaRPr lang="en-ID" dirty="0"/>
          </a:p>
        </p:txBody>
      </p:sp>
      <p:pic>
        <p:nvPicPr>
          <p:cNvPr id="8194" name="Picture 2" descr="How to Write Emails Your Donors Want to Read | LaptrinhX">
            <a:extLst>
              <a:ext uri="{FF2B5EF4-FFF2-40B4-BE49-F238E27FC236}">
                <a16:creationId xmlns:a16="http://schemas.microsoft.com/office/drawing/2014/main" id="{5F70CA2F-CB60-244A-9532-8149B35C74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4440" y="2283718"/>
            <a:ext cx="2454920" cy="1875559"/>
          </a:xfrm>
          <a:prstGeom prst="rect">
            <a:avLst/>
          </a:prstGeom>
          <a:noFill/>
          <a:ln w="15875">
            <a:solidFill>
              <a:schemeClr val="tx1">
                <a:lumMod val="85000"/>
                <a:lumOff val="1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410107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F08755-07B9-E048-AAFF-7BBDFD34CE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91680" y="1563638"/>
            <a:ext cx="3960440" cy="2088232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However, it’s a fantastic way to go through activities that requires your energy and physical strength more than your cognitive ability. 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34210805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F08755-07B9-E048-AAFF-7BBDFD34CE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91680" y="1563638"/>
            <a:ext cx="3960440" cy="2088232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If you are becoming distracted by the thoughts such that you find yourself resting to focus on the imaginations, you need to find a different method. 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6335121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F08755-07B9-E048-AAFF-7BBDFD34CE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91680" y="1563638"/>
            <a:ext cx="3960440" cy="2088232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This works well when working out. Create a playlist of your favorite songs and play them while sweating it out. 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26000195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F22974-DCBF-0441-8409-510318AB50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0803" y="1563638"/>
            <a:ext cx="6447501" cy="530374"/>
          </a:xfrm>
        </p:spPr>
        <p:txBody>
          <a:bodyPr>
            <a:normAutofit/>
          </a:bodyPr>
          <a:lstStyle/>
          <a:p>
            <a:r>
              <a:rPr lang="en-US" dirty="0"/>
              <a:t>Leverage Your Peak Energy Period</a:t>
            </a:r>
            <a:endParaRPr lang="en-ID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4F929B-AAC0-2442-9D8F-2FD34352A8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60803" y="2283718"/>
            <a:ext cx="3567181" cy="2376264"/>
          </a:xfrm>
        </p:spPr>
        <p:txBody>
          <a:bodyPr>
            <a:normAutofit/>
          </a:bodyPr>
          <a:lstStyle/>
          <a:p>
            <a:r>
              <a:rPr lang="en-US" dirty="0"/>
              <a:t>It’s not every activity you should do in the morning or in the evening as the case may be.</a:t>
            </a:r>
            <a:r>
              <a:rPr lang="en-ID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51943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" presetClass="entr" presetSubtype="5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F08755-07B9-E048-AAFF-7BBDFD34CE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91680" y="1059582"/>
            <a:ext cx="3960440" cy="1296144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You need to understand your body to know your peak energy period. </a:t>
            </a:r>
            <a:endParaRPr lang="en-ID" dirty="0"/>
          </a:p>
        </p:txBody>
      </p:sp>
      <p:pic>
        <p:nvPicPr>
          <p:cNvPr id="9218" name="Picture 2" descr="Tips Sehat untuk Body Builder Pemula">
            <a:extLst>
              <a:ext uri="{FF2B5EF4-FFF2-40B4-BE49-F238E27FC236}">
                <a16:creationId xmlns:a16="http://schemas.microsoft.com/office/drawing/2014/main" id="{996E5814-8399-0D4A-9120-FE71BC5D5A6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4012" y="2571750"/>
            <a:ext cx="2555776" cy="1277888"/>
          </a:xfrm>
          <a:prstGeom prst="rect">
            <a:avLst/>
          </a:prstGeom>
          <a:noFill/>
          <a:ln w="15875">
            <a:solidFill>
              <a:schemeClr val="tx1">
                <a:lumMod val="85000"/>
                <a:lumOff val="1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49756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5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F08755-07B9-E048-AAFF-7BBDFD34CE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91680" y="1923678"/>
            <a:ext cx="3960440" cy="2088232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For some people, it is in the morning, while it is in the evening for some people.</a:t>
            </a:r>
            <a:r>
              <a:rPr lang="en-ID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265917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F22974-DCBF-0441-8409-510318AB50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0803" y="1563638"/>
            <a:ext cx="6447501" cy="530374"/>
          </a:xfrm>
        </p:spPr>
        <p:txBody>
          <a:bodyPr>
            <a:normAutofit/>
          </a:bodyPr>
          <a:lstStyle/>
          <a:p>
            <a:r>
              <a:rPr lang="en-US" dirty="0"/>
              <a:t>Focus On The Meaning Or Benefits</a:t>
            </a:r>
            <a:endParaRPr lang="en-ID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4F929B-AAC0-2442-9D8F-2FD34352A8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60803" y="2283718"/>
            <a:ext cx="5007341" cy="2376264"/>
          </a:xfrm>
        </p:spPr>
        <p:txBody>
          <a:bodyPr>
            <a:normAutofit/>
          </a:bodyPr>
          <a:lstStyle/>
          <a:p>
            <a:r>
              <a:rPr lang="en-US" dirty="0"/>
              <a:t>One of the reasons we aren’t motivated when carrying out some tasks is that we forget the benefits of that activity somewhere along the line.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1007775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6" presetClass="entr" presetSubtype="4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F08755-07B9-E048-AAFF-7BBDFD34CE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91680" y="1563638"/>
            <a:ext cx="3960440" cy="2088232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Put those activities that demand more energy and a higher level of alertness in your peak energy period.</a:t>
            </a:r>
            <a:r>
              <a:rPr lang="en-ID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327754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F08755-07B9-E048-AAFF-7BBDFD34CE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91680" y="1563638"/>
            <a:ext cx="3960440" cy="2088232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This approach ensures that you’ll have enough in the tank for both the demanding and less stressful tasks. 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1652505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F08755-07B9-E048-AAFF-7BBDFD34CE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23728" y="1779662"/>
            <a:ext cx="3168352" cy="1872208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You will also stop postponing things you can do today to the next day. 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12586165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F08755-07B9-E048-AAFF-7BBDFD34CE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03648" y="1563638"/>
            <a:ext cx="4464496" cy="2520280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Nevertheless, they are not meaningless activities. We carry them out because they are important to our health and the appearance of our home.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901028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F08755-07B9-E048-AAFF-7BBDFD34CE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95736" y="1707654"/>
            <a:ext cx="2952328" cy="1728192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Besides, you don’t want your visitors to perceive you as a dirty person.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4027935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F08755-07B9-E048-AAFF-7BBDFD34CE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63688" y="1635646"/>
            <a:ext cx="3600400" cy="2304256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So, you should use the purpose of the activities as the motivation to complete them without grumbling.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3511791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F08755-07B9-E048-AAFF-7BBDFD34CE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91680" y="843558"/>
            <a:ext cx="3960440" cy="1440160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Remember how neat and tidy you will look while ironing your clothes.</a:t>
            </a:r>
            <a:endParaRPr lang="en-ID" dirty="0"/>
          </a:p>
        </p:txBody>
      </p:sp>
      <p:pic>
        <p:nvPicPr>
          <p:cNvPr id="1026" name="Picture 2" descr="Ironing Tools: 10 Things You Need to Iron Clothes - Savoring Home">
            <a:extLst>
              <a:ext uri="{FF2B5EF4-FFF2-40B4-BE49-F238E27FC236}">
                <a16:creationId xmlns:a16="http://schemas.microsoft.com/office/drawing/2014/main" id="{41BBB671-4B66-CB4D-A268-4185AC73318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0080" y="2283718"/>
            <a:ext cx="2523640" cy="1635646"/>
          </a:xfrm>
          <a:prstGeom prst="rect">
            <a:avLst/>
          </a:prstGeom>
          <a:noFill/>
          <a:ln w="15875">
            <a:solidFill>
              <a:schemeClr val="tx1">
                <a:lumMod val="85000"/>
                <a:lumOff val="1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6049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F08755-07B9-E048-AAFF-7BBDFD34CE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03648" y="1491630"/>
            <a:ext cx="4248472" cy="2520280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It’s true that you’ll feel tired when carrying out the activity, but you will forget all the stress you have gone through when you have completed it. 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3360662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theme/theme1.xml><?xml version="1.0" encoding="utf-8"?>
<a:theme xmlns:a="http://schemas.openxmlformats.org/drawingml/2006/main" name="Facet">
  <a:themeElements>
    <a:clrScheme name="Red Orange">
      <a:dk1>
        <a:sysClr val="windowText" lastClr="000000"/>
      </a:dk1>
      <a:lt1>
        <a:sysClr val="window" lastClr="FFFFFF"/>
      </a:lt1>
      <a:dk2>
        <a:srgbClr val="505046"/>
      </a:dk2>
      <a:lt2>
        <a:srgbClr val="EEECE1"/>
      </a:lt2>
      <a:accent1>
        <a:srgbClr val="E84C22"/>
      </a:accent1>
      <a:accent2>
        <a:srgbClr val="FFBD47"/>
      </a:accent2>
      <a:accent3>
        <a:srgbClr val="B64926"/>
      </a:accent3>
      <a:accent4>
        <a:srgbClr val="FF8427"/>
      </a:accent4>
      <a:accent5>
        <a:srgbClr val="CC9900"/>
      </a:accent5>
      <a:accent6>
        <a:srgbClr val="B22600"/>
      </a:accent6>
      <a:hlink>
        <a:srgbClr val="CC9900"/>
      </a:hlink>
      <a:folHlink>
        <a:srgbClr val="666699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0B5AB586-D108-4FC1-8368-649FE654B89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Default Theme</Template>
  <TotalTime>1231</TotalTime>
  <Words>847</Words>
  <Application>Microsoft Macintosh PowerPoint</Application>
  <PresentationFormat>On-screen Show (16:9)</PresentationFormat>
  <Paragraphs>49</Paragraphs>
  <Slides>42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42</vt:i4>
      </vt:variant>
    </vt:vector>
  </HeadingPairs>
  <TitlesOfParts>
    <vt:vector size="47" baseType="lpstr">
      <vt:lpstr>Arial</vt:lpstr>
      <vt:lpstr>Calibri</vt:lpstr>
      <vt:lpstr>Trebuchet MS</vt:lpstr>
      <vt:lpstr>Wingdings 3</vt:lpstr>
      <vt:lpstr>Facet</vt:lpstr>
      <vt:lpstr>PowerPoint Presentation</vt:lpstr>
      <vt:lpstr>PowerPoint Presentation</vt:lpstr>
      <vt:lpstr>PowerPoint Presentation</vt:lpstr>
      <vt:lpstr>Focus On The Meaning Or Benefits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Make Them Fun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Be At The Center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Optimize Your Strength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Think About The Future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Leverage Your Peak Energy Period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Wahyu Susanto</cp:lastModifiedBy>
  <cp:revision>107</cp:revision>
  <dcterms:created xsi:type="dcterms:W3CDTF">2018-10-15T07:11:14Z</dcterms:created>
  <dcterms:modified xsi:type="dcterms:W3CDTF">2021-03-26T09:10:53Z</dcterms:modified>
</cp:coreProperties>
</file>