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4" r:id="rId1"/>
  </p:sldMasterIdLst>
  <p:notesMasterIdLst>
    <p:notesMasterId r:id="rId39"/>
  </p:notesMasterIdLst>
  <p:sldIdLst>
    <p:sldId id="257" r:id="rId2"/>
    <p:sldId id="293" r:id="rId3"/>
    <p:sldId id="314" r:id="rId4"/>
    <p:sldId id="308" r:id="rId5"/>
    <p:sldId id="309" r:id="rId6"/>
    <p:sldId id="315" r:id="rId7"/>
    <p:sldId id="310" r:id="rId8"/>
    <p:sldId id="311" r:id="rId9"/>
    <p:sldId id="316" r:id="rId10"/>
    <p:sldId id="317" r:id="rId11"/>
    <p:sldId id="318" r:id="rId12"/>
    <p:sldId id="312" r:id="rId13"/>
    <p:sldId id="313" r:id="rId14"/>
    <p:sldId id="319" r:id="rId15"/>
    <p:sldId id="320" r:id="rId16"/>
    <p:sldId id="321" r:id="rId17"/>
    <p:sldId id="322" r:id="rId18"/>
    <p:sldId id="327" r:id="rId19"/>
    <p:sldId id="323" r:id="rId20"/>
    <p:sldId id="324" r:id="rId21"/>
    <p:sldId id="328" r:id="rId22"/>
    <p:sldId id="329" r:id="rId23"/>
    <p:sldId id="330" r:id="rId24"/>
    <p:sldId id="331" r:id="rId25"/>
    <p:sldId id="325" r:id="rId26"/>
    <p:sldId id="326" r:id="rId27"/>
    <p:sldId id="332" r:id="rId28"/>
    <p:sldId id="333" r:id="rId29"/>
    <p:sldId id="334" r:id="rId30"/>
    <p:sldId id="335" r:id="rId31"/>
    <p:sldId id="336" r:id="rId32"/>
    <p:sldId id="337" r:id="rId33"/>
    <p:sldId id="338" r:id="rId34"/>
    <p:sldId id="339" r:id="rId35"/>
    <p:sldId id="340" r:id="rId36"/>
    <p:sldId id="341" r:id="rId37"/>
    <p:sldId id="342" r:id="rId3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9E5"/>
    <a:srgbClr val="FFECA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5125"/>
    <p:restoredTop sz="94650"/>
  </p:normalViewPr>
  <p:slideViewPr>
    <p:cSldViewPr>
      <p:cViewPr varScale="1">
        <p:scale>
          <a:sx n="118" d="100"/>
          <a:sy n="118" d="100"/>
        </p:scale>
        <p:origin x="208" y="1112"/>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1461"/>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68BA754-79BD-4972-839A-D62EA2C7C3EA}" type="datetimeFigureOut">
              <a:rPr lang="en-US" smtClean="0"/>
              <a:pPr/>
              <a:t>3/26/21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59BBF2C-A7F8-4A46-8FD9-0FE6834BDEB8}" type="slidenum">
              <a:rPr lang="en-US" smtClean="0"/>
              <a:pPr/>
              <a:t>‹#›</a:t>
            </a:fld>
            <a:endParaRPr lang="en-US"/>
          </a:p>
        </p:txBody>
      </p:sp>
    </p:spTree>
    <p:extLst>
      <p:ext uri="{BB962C8B-B14F-4D97-AF65-F5344CB8AC3E}">
        <p14:creationId xmlns:p14="http://schemas.microsoft.com/office/powerpoint/2010/main" val="2201631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dirty="0"/>
          </a:p>
        </p:txBody>
      </p:sp>
      <p:sp>
        <p:nvSpPr>
          <p:cNvPr id="4" name="Slide Number Placeholder 3"/>
          <p:cNvSpPr>
            <a:spLocks noGrp="1"/>
          </p:cNvSpPr>
          <p:nvPr>
            <p:ph type="sldNum" sz="quarter" idx="10"/>
          </p:nvPr>
        </p:nvSpPr>
        <p:spPr/>
        <p:txBody>
          <a:bodyPr/>
          <a:lstStyle/>
          <a:p>
            <a:fld id="{C59BBF2C-A7F8-4A46-8FD9-0FE6834BDEB8}" type="slidenum">
              <a:rPr lang="en-US" smtClean="0"/>
              <a:pPr/>
              <a:t>1</a:t>
            </a:fld>
            <a:endParaRPr lang="en-US"/>
          </a:p>
        </p:txBody>
      </p:sp>
    </p:spTree>
    <p:extLst>
      <p:ext uri="{BB962C8B-B14F-4D97-AF65-F5344CB8AC3E}">
        <p14:creationId xmlns:p14="http://schemas.microsoft.com/office/powerpoint/2010/main" val="30787348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6350"/>
            <a:ext cx="9144000" cy="5149850"/>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300" y="1803400"/>
            <a:ext cx="5825202" cy="1234727"/>
          </a:xfrm>
        </p:spPr>
        <p:txBody>
          <a:bodyPr anchor="b">
            <a:noAutofit/>
          </a:bodyPr>
          <a:lstStyle>
            <a:lvl1pPr algn="r">
              <a:defRPr sz="405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300" y="3038125"/>
            <a:ext cx="5825202" cy="822674"/>
          </a:xfrm>
        </p:spPr>
        <p:txBody>
          <a:bodyPr anchor="t"/>
          <a:lstStyle>
            <a:lvl1pPr marL="0" indent="0" algn="r">
              <a:buNone/>
              <a:defRPr>
                <a:solidFill>
                  <a:schemeClr val="tx1">
                    <a:lumMod val="50000"/>
                    <a:lumOff val="50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106322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2552700"/>
          </a:xfrm>
        </p:spPr>
        <p:txBody>
          <a:bodyPr anchor="ctr">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8355829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024604" y="2724150"/>
            <a:ext cx="5418393" cy="285750"/>
          </a:xfrm>
        </p:spPr>
        <p:txBody>
          <a:bodyPr anchor="ctr">
            <a:noAutofit/>
          </a:bodyPr>
          <a:lstStyle>
            <a:lvl1pPr marL="0" indent="0">
              <a:buFontTx/>
              <a:buNone/>
              <a:defRPr sz="1200">
                <a:solidFill>
                  <a:schemeClr val="tx1">
                    <a:lumMod val="50000"/>
                    <a:lumOff val="50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52800"/>
            <a:ext cx="6447501" cy="1178222"/>
          </a:xfrm>
        </p:spPr>
        <p:txBody>
          <a:bodyPr anchor="ctr">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23665002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508001" y="1448991"/>
            <a:ext cx="6447501" cy="1946595"/>
          </a:xfrm>
        </p:spPr>
        <p:txBody>
          <a:bodyPr anchor="b">
            <a:normAutofit/>
          </a:bodyPr>
          <a:lstStyle>
            <a:lvl1pPr algn="l">
              <a:defRPr sz="33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75000"/>
                    <a:lumOff val="2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34838997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698500" y="457200"/>
            <a:ext cx="6070601"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tx1">
                    <a:lumMod val="75000"/>
                    <a:lumOff val="25000"/>
                  </a:schemeClr>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
        <p:nvSpPr>
          <p:cNvPr id="24" name="TextBox 23"/>
          <p:cNvSpPr txBox="1"/>
          <p:nvPr/>
        </p:nvSpPr>
        <p:spPr>
          <a:xfrm>
            <a:off x="406403" y="592784"/>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669758" y="2164917"/>
            <a:ext cx="457200" cy="438582"/>
          </a:xfrm>
          <a:prstGeom prst="rect">
            <a:avLst/>
          </a:prstGeom>
        </p:spPr>
        <p:txBody>
          <a:bodyPr vert="horz" lIns="68580" tIns="34290" rIns="68580" bIns="34290" rtlCol="0" anchor="ctr">
            <a:noAutofit/>
          </a:bodyPr>
          <a:lstStyle/>
          <a:p>
            <a:pPr lvl="0"/>
            <a:r>
              <a:rPr lang="en-US" sz="6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391394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514350" y="457200"/>
            <a:ext cx="6441152" cy="2266950"/>
          </a:xfrm>
        </p:spPr>
        <p:txBody>
          <a:bodyPr anchor="ctr">
            <a:normAutofit/>
          </a:bodyPr>
          <a:lstStyle>
            <a:lvl1pPr algn="l">
              <a:defRPr sz="33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507999" y="3009900"/>
            <a:ext cx="6447502" cy="385686"/>
          </a:xfrm>
        </p:spPr>
        <p:txBody>
          <a:bodyPr anchor="b">
            <a:noAutofit/>
          </a:bodyPr>
          <a:lstStyle>
            <a:lvl1pPr marL="0" indent="0">
              <a:buFontTx/>
              <a:buNone/>
              <a:defRPr sz="1800">
                <a:solidFill>
                  <a:schemeClr val="accent1"/>
                </a:solidFill>
              </a:defRPr>
            </a:lvl1pPr>
            <a:lvl2pPr marL="342900" indent="0">
              <a:buFontTx/>
              <a:buNone/>
              <a:defRPr/>
            </a:lvl2pPr>
            <a:lvl3pPr marL="685800" indent="0">
              <a:buFontTx/>
              <a:buNone/>
              <a:defRPr/>
            </a:lvl3pPr>
            <a:lvl4pPr marL="1028700" indent="0">
              <a:buFontTx/>
              <a:buNone/>
              <a:defRPr/>
            </a:lvl4pPr>
            <a:lvl5pPr marL="1371600" indent="0">
              <a:buFontTx/>
              <a:buNone/>
              <a:defRPr/>
            </a:lvl5pPr>
          </a:lstStyle>
          <a:p>
            <a:pPr lvl="0"/>
            <a:r>
              <a:rPr lang="en-US"/>
              <a:t>Click to edit Master text styles</a:t>
            </a:r>
          </a:p>
        </p:txBody>
      </p:sp>
      <p:sp>
        <p:nvSpPr>
          <p:cNvPr id="3" name="Text Placeholder 2"/>
          <p:cNvSpPr>
            <a:spLocks noGrp="1"/>
          </p:cNvSpPr>
          <p:nvPr>
            <p:ph type="body" idx="1"/>
          </p:nvPr>
        </p:nvSpPr>
        <p:spPr>
          <a:xfrm>
            <a:off x="508001" y="3395586"/>
            <a:ext cx="6447501" cy="1135436"/>
          </a:xfrm>
        </p:spPr>
        <p:txBody>
          <a:bodyPr anchor="t">
            <a:normAutofit/>
          </a:bodyPr>
          <a:lstStyle>
            <a:lvl1pPr marL="0" indent="0" algn="l">
              <a:buNone/>
              <a:defRPr sz="135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9845215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42709509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5755" y="457200"/>
            <a:ext cx="978557" cy="3938588"/>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508001" y="457200"/>
            <a:ext cx="5295113" cy="393858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177996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a:lvl1pPr>
          </a:lstStyle>
          <a:p>
            <a:r>
              <a:rPr lang="en-US" dirty="0"/>
              <a:t>Click to edit Master title style</a:t>
            </a:r>
          </a:p>
        </p:txBody>
      </p:sp>
      <p:sp>
        <p:nvSpPr>
          <p:cNvPr id="3" name="Content Placeholder 2"/>
          <p:cNvSpPr>
            <a:spLocks noGrp="1"/>
          </p:cNvSpPr>
          <p:nvPr>
            <p:ph idx="1"/>
          </p:nvPr>
        </p:nvSpPr>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14315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08001" y="2025651"/>
            <a:ext cx="6447501" cy="1369936"/>
          </a:xfrm>
        </p:spPr>
        <p:txBody>
          <a:bodyPr anchor="b"/>
          <a:lstStyle>
            <a:lvl1pPr algn="l">
              <a:defRPr sz="3000" b="0" cap="none"/>
            </a:lvl1pPr>
          </a:lstStyle>
          <a:p>
            <a:r>
              <a:rPr lang="en-US"/>
              <a:t>Click to edit Master title style</a:t>
            </a:r>
            <a:endParaRPr lang="en-US" dirty="0"/>
          </a:p>
        </p:txBody>
      </p:sp>
      <p:sp>
        <p:nvSpPr>
          <p:cNvPr id="3" name="Text Placeholder 2"/>
          <p:cNvSpPr>
            <a:spLocks noGrp="1"/>
          </p:cNvSpPr>
          <p:nvPr>
            <p:ph type="body" idx="1"/>
          </p:nvPr>
        </p:nvSpPr>
        <p:spPr>
          <a:xfrm>
            <a:off x="508001" y="3395586"/>
            <a:ext cx="6447501" cy="645300"/>
          </a:xfrm>
        </p:spPr>
        <p:txBody>
          <a:bodyPr anchor="t"/>
          <a:lstStyle>
            <a:lvl1pPr marL="0" indent="0" algn="l">
              <a:buNone/>
              <a:defRPr sz="1500">
                <a:solidFill>
                  <a:schemeClr val="tx1">
                    <a:lumMod val="50000"/>
                    <a:lumOff val="50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D8241E9-601D-4A27-BF72-C7763949FF5A}" type="datetimeFigureOut">
              <a:rPr lang="en-US" smtClean="0"/>
              <a:pPr/>
              <a:t>3/26/21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727158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508001" y="1620442"/>
            <a:ext cx="3138026" cy="29105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17477" y="1620442"/>
            <a:ext cx="3138026" cy="291058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D8241E9-601D-4A27-BF72-C7763949FF5A}" type="datetimeFigureOut">
              <a:rPr lang="en-US" smtClean="0"/>
              <a:pPr/>
              <a:t>3/26/21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36130682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506809" y="1620737"/>
            <a:ext cx="3139217"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506809" y="2052934"/>
            <a:ext cx="3139217"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16287" y="1620737"/>
            <a:ext cx="3139214" cy="432197"/>
          </a:xfrm>
        </p:spPr>
        <p:txBody>
          <a:bodyPr anchor="b">
            <a:noAutofit/>
          </a:bodyPr>
          <a:lstStyle>
            <a:lvl1pPr marL="0" indent="0">
              <a:buNone/>
              <a:defRPr sz="1800" b="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816288" y="2052934"/>
            <a:ext cx="3139213" cy="247808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D8241E9-601D-4A27-BF72-C7763949FF5A}" type="datetimeFigureOut">
              <a:rPr lang="en-US" smtClean="0"/>
              <a:pPr/>
              <a:t>3/26/21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832956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08001" y="457200"/>
            <a:ext cx="6447501" cy="9906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8241E9-601D-4A27-BF72-C7763949FF5A}" type="datetimeFigureOut">
              <a:rPr lang="en-US" smtClean="0"/>
              <a:pPr/>
              <a:t>3/26/21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27450687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241E9-601D-4A27-BF72-C7763949FF5A}" type="datetimeFigureOut">
              <a:rPr lang="en-US" smtClean="0"/>
              <a:pPr/>
              <a:t>3/26/21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13091141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1123953"/>
            <a:ext cx="2890896" cy="958850"/>
          </a:xfrm>
        </p:spPr>
        <p:txBody>
          <a:bodyPr anchor="b">
            <a:normAutofit/>
          </a:bodyPr>
          <a:lstStyle>
            <a:lvl1pPr>
              <a:defRPr sz="1500"/>
            </a:lvl1pPr>
          </a:lstStyle>
          <a:p>
            <a:r>
              <a:rPr lang="en-US"/>
              <a:t>Click to edit Master title style</a:t>
            </a:r>
            <a:endParaRPr lang="en-US" dirty="0"/>
          </a:p>
        </p:txBody>
      </p:sp>
      <p:sp>
        <p:nvSpPr>
          <p:cNvPr id="3" name="Content Placeholder 2"/>
          <p:cNvSpPr>
            <a:spLocks noGrp="1"/>
          </p:cNvSpPr>
          <p:nvPr>
            <p:ph idx="1"/>
          </p:nvPr>
        </p:nvSpPr>
        <p:spPr>
          <a:xfrm>
            <a:off x="3570346" y="386193"/>
            <a:ext cx="3385156" cy="41448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508001" y="2082802"/>
            <a:ext cx="2890896" cy="1938337"/>
          </a:xfrm>
        </p:spPr>
        <p:txBody>
          <a:bodyPr>
            <a:normAutofit/>
          </a:bodyPr>
          <a:lstStyle>
            <a:lvl1pPr marL="0" indent="0">
              <a:buNone/>
              <a:defRPr sz="1050"/>
            </a:lvl1pPr>
            <a:lvl2pPr marL="342797" indent="0">
              <a:buNone/>
              <a:defRPr sz="1050"/>
            </a:lvl2pPr>
            <a:lvl3pPr marL="685595" indent="0">
              <a:buNone/>
              <a:defRPr sz="900"/>
            </a:lvl3pPr>
            <a:lvl4pPr marL="1028392" indent="0">
              <a:buNone/>
              <a:defRPr sz="750"/>
            </a:lvl4pPr>
            <a:lvl5pPr marL="1371188" indent="0">
              <a:buNone/>
              <a:defRPr sz="750"/>
            </a:lvl5pPr>
            <a:lvl6pPr marL="1713986" indent="0">
              <a:buNone/>
              <a:defRPr sz="750"/>
            </a:lvl6pPr>
            <a:lvl7pPr marL="2056783" indent="0">
              <a:buNone/>
              <a:defRPr sz="750"/>
            </a:lvl7pPr>
            <a:lvl8pPr marL="2399580" indent="0">
              <a:buNone/>
              <a:defRPr sz="750"/>
            </a:lvl8pPr>
            <a:lvl9pPr marL="2742377"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D8241E9-601D-4A27-BF72-C7763949FF5A}" type="datetimeFigureOut">
              <a:rPr lang="en-US" smtClean="0"/>
              <a:pPr/>
              <a:t>3/26/21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Tree>
    <p:extLst>
      <p:ext uri="{BB962C8B-B14F-4D97-AF65-F5344CB8AC3E}">
        <p14:creationId xmlns:p14="http://schemas.microsoft.com/office/powerpoint/2010/main" val="7815864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8001" y="3600450"/>
            <a:ext cx="6447500" cy="425054"/>
          </a:xfrm>
        </p:spPr>
        <p:txBody>
          <a:bodyPr anchor="b">
            <a:normAutofit/>
          </a:bodyPr>
          <a:lstStyle>
            <a:lvl1pPr algn="l">
              <a:defRPr sz="18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508001" y="457200"/>
            <a:ext cx="6447501" cy="2884289"/>
          </a:xfrm>
        </p:spPr>
        <p:txBody>
          <a:bodyPr anchor="t">
            <a:normAutofit/>
          </a:bodyPr>
          <a:lstStyle>
            <a:lvl1pPr marL="0" indent="0" algn="ctr">
              <a:buNone/>
              <a:defRPr sz="1200"/>
            </a:lvl1pPr>
            <a:lvl2pPr marL="342900" indent="0">
              <a:buNone/>
              <a:defRPr sz="1200"/>
            </a:lvl2pPr>
            <a:lvl3pPr marL="685800" indent="0">
              <a:buNone/>
              <a:defRPr sz="120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r>
              <a:rPr lang="en-US"/>
              <a:t>Click icon to add picture</a:t>
            </a:r>
            <a:endParaRPr lang="en-US" dirty="0"/>
          </a:p>
        </p:txBody>
      </p:sp>
      <p:sp>
        <p:nvSpPr>
          <p:cNvPr id="4" name="Text Placeholder 3"/>
          <p:cNvSpPr>
            <a:spLocks noGrp="1"/>
          </p:cNvSpPr>
          <p:nvPr>
            <p:ph type="body" sz="half" idx="2"/>
          </p:nvPr>
        </p:nvSpPr>
        <p:spPr>
          <a:xfrm>
            <a:off x="508001" y="4025504"/>
            <a:ext cx="6447500" cy="505518"/>
          </a:xfrm>
        </p:spPr>
        <p:txBody>
          <a:bodyPr>
            <a:normAutofit/>
          </a:bodyPr>
          <a:lstStyle>
            <a:lvl1pPr marL="0" indent="0">
              <a:buNone/>
              <a:defRPr sz="90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586AFA4-EB3C-4B7D-993E-220BD55D95C0}" type="slidenum">
              <a:rPr lang="en-US" smtClean="0"/>
              <a:pPr/>
              <a:t>‹#›</a:t>
            </a:fld>
            <a:endParaRPr lang="en-US"/>
          </a:p>
        </p:txBody>
      </p:sp>
      <p:sp>
        <p:nvSpPr>
          <p:cNvPr id="5" name="Date Placeholder 4"/>
          <p:cNvSpPr>
            <a:spLocks noGrp="1"/>
          </p:cNvSpPr>
          <p:nvPr>
            <p:ph type="dt" sz="half" idx="10"/>
          </p:nvPr>
        </p:nvSpPr>
        <p:spPr/>
        <p:txBody>
          <a:bodyPr/>
          <a:lstStyle/>
          <a:p>
            <a:fld id="{4D8241E9-601D-4A27-BF72-C7763949FF5A}" type="datetimeFigureOut">
              <a:rPr lang="en-US" smtClean="0"/>
              <a:pPr/>
              <a:t>3/26/21</a:t>
            </a:fld>
            <a:endParaRPr lang="en-US"/>
          </a:p>
        </p:txBody>
      </p:sp>
    </p:spTree>
    <p:extLst>
      <p:ext uri="{BB962C8B-B14F-4D97-AF65-F5344CB8AC3E}">
        <p14:creationId xmlns:p14="http://schemas.microsoft.com/office/powerpoint/2010/main" val="37900992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6350"/>
            <a:ext cx="9144000" cy="5149850"/>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508001" y="457200"/>
            <a:ext cx="6447501" cy="990600"/>
          </a:xfrm>
          <a:prstGeom prst="rect">
            <a:avLst/>
          </a:prstGeom>
        </p:spPr>
        <p:txBody>
          <a:bodyPr vert="horz" lIns="91440" tIns="45720" rIns="91440" bIns="45720" rtlCol="0" anchor="t">
            <a:normAutofit/>
          </a:bodyPr>
          <a:lstStyle/>
          <a:p>
            <a:r>
              <a:rPr lang="en-US" dirty="0"/>
              <a:t>Click to edit Master title style</a:t>
            </a:r>
          </a:p>
        </p:txBody>
      </p:sp>
      <p:sp>
        <p:nvSpPr>
          <p:cNvPr id="3" name="Text Placeholder 2"/>
          <p:cNvSpPr>
            <a:spLocks noGrp="1"/>
          </p:cNvSpPr>
          <p:nvPr>
            <p:ph type="body" idx="1"/>
          </p:nvPr>
        </p:nvSpPr>
        <p:spPr>
          <a:xfrm>
            <a:off x="508001" y="1620442"/>
            <a:ext cx="6447501" cy="291058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5403850" y="4531022"/>
            <a:ext cx="683954" cy="273844"/>
          </a:xfrm>
          <a:prstGeom prst="rect">
            <a:avLst/>
          </a:prstGeom>
        </p:spPr>
        <p:txBody>
          <a:bodyPr vert="horz" lIns="91440" tIns="45720" rIns="91440" bIns="45720" rtlCol="0" anchor="ctr"/>
          <a:lstStyle>
            <a:lvl1pPr algn="r">
              <a:defRPr sz="675">
                <a:solidFill>
                  <a:schemeClr val="tx1">
                    <a:tint val="75000"/>
                  </a:schemeClr>
                </a:solidFill>
              </a:defRPr>
            </a:lvl1pPr>
          </a:lstStyle>
          <a:p>
            <a:fld id="{4D8241E9-601D-4A27-BF72-C7763949FF5A}" type="datetimeFigureOut">
              <a:rPr lang="en-US" smtClean="0"/>
              <a:pPr/>
              <a:t>3/26/21</a:t>
            </a:fld>
            <a:endParaRPr lang="en-US"/>
          </a:p>
        </p:txBody>
      </p:sp>
      <p:sp>
        <p:nvSpPr>
          <p:cNvPr id="5" name="Footer Placeholder 4"/>
          <p:cNvSpPr>
            <a:spLocks noGrp="1"/>
          </p:cNvSpPr>
          <p:nvPr>
            <p:ph type="ftr" sz="quarter" idx="3"/>
          </p:nvPr>
        </p:nvSpPr>
        <p:spPr>
          <a:xfrm>
            <a:off x="508001" y="4531022"/>
            <a:ext cx="4723209" cy="273844"/>
          </a:xfrm>
          <a:prstGeom prst="rect">
            <a:avLst/>
          </a:prstGeom>
        </p:spPr>
        <p:txBody>
          <a:bodyPr vert="horz" lIns="91440" tIns="45720" rIns="91440" bIns="45720" rtlCol="0" anchor="ctr"/>
          <a:lstStyle>
            <a:lvl1pPr algn="l">
              <a:defRPr sz="675">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42998" y="4531022"/>
            <a:ext cx="512504" cy="273844"/>
          </a:xfrm>
          <a:prstGeom prst="rect">
            <a:avLst/>
          </a:prstGeom>
        </p:spPr>
        <p:txBody>
          <a:bodyPr vert="horz" lIns="91440" tIns="45720" rIns="91440" bIns="45720" rtlCol="0" anchor="ctr"/>
          <a:lstStyle>
            <a:lvl1pPr algn="r">
              <a:defRPr sz="675">
                <a:solidFill>
                  <a:schemeClr val="accent1"/>
                </a:solidFill>
              </a:defRPr>
            </a:lvl1pPr>
          </a:lstStyle>
          <a:p>
            <a:fld id="{4586AFA4-EB3C-4B7D-993E-220BD55D95C0}" type="slidenum">
              <a:rPr lang="en-US" smtClean="0"/>
              <a:pPr/>
              <a:t>‹#›</a:t>
            </a:fld>
            <a:endParaRPr lang="en-US"/>
          </a:p>
        </p:txBody>
      </p:sp>
    </p:spTree>
    <p:extLst>
      <p:ext uri="{BB962C8B-B14F-4D97-AF65-F5344CB8AC3E}">
        <p14:creationId xmlns:p14="http://schemas.microsoft.com/office/powerpoint/2010/main" val="1694041908"/>
      </p:ext>
    </p:extLst>
  </p:cSld>
  <p:clrMap bg1="lt1" tx1="dk1" bg2="lt2" tx2="dk2" accent1="accent1" accent2="accent2" accent3="accent3" accent4="accent4" accent5="accent5" accent6="accent6" hlink="hlink" folHlink="folHlink"/>
  <p:sldLayoutIdLst>
    <p:sldLayoutId id="2147483875" r:id="rId1"/>
    <p:sldLayoutId id="2147483876" r:id="rId2"/>
    <p:sldLayoutId id="2147483877" r:id="rId3"/>
    <p:sldLayoutId id="2147483878" r:id="rId4"/>
    <p:sldLayoutId id="2147483879" r:id="rId5"/>
    <p:sldLayoutId id="2147483880" r:id="rId6"/>
    <p:sldLayoutId id="2147483881" r:id="rId7"/>
    <p:sldLayoutId id="2147483882" r:id="rId8"/>
    <p:sldLayoutId id="2147483883" r:id="rId9"/>
    <p:sldLayoutId id="2147483884" r:id="rId10"/>
    <p:sldLayoutId id="2147483885" r:id="rId11"/>
    <p:sldLayoutId id="2147483886" r:id="rId12"/>
    <p:sldLayoutId id="2147483887" r:id="rId13"/>
    <p:sldLayoutId id="2147483888" r:id="rId14"/>
    <p:sldLayoutId id="2147483889" r:id="rId15"/>
    <p:sldLayoutId id="2147483890" r:id="rId16"/>
  </p:sldLayoutIdLst>
  <p:txStyles>
    <p:titleStyle>
      <a:lvl1pPr algn="l" defTabSz="342900" rtl="0" eaLnBrk="1" latinLnBrk="0" hangingPunct="1">
        <a:spcBef>
          <a:spcPct val="0"/>
        </a:spcBef>
        <a:buNone/>
        <a:defRPr sz="2600" kern="1200">
          <a:solidFill>
            <a:schemeClr val="accent1"/>
          </a:solidFill>
          <a:latin typeface="Calibri" panose="020F0502020204030204" pitchFamily="34" charset="0"/>
          <a:ea typeface="+mj-ea"/>
          <a:cs typeface="Calibri" panose="020F050202020403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1pPr>
      <a:lvl2pPr marL="3429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2pPr>
      <a:lvl3pPr marL="6858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3pPr>
      <a:lvl4pPr marL="10287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4pPr>
      <a:lvl5pPr marL="1371600" indent="0" algn="l" defTabSz="342900" rtl="0" eaLnBrk="1" latinLnBrk="0" hangingPunct="1">
        <a:spcBef>
          <a:spcPts val="750"/>
        </a:spcBef>
        <a:spcAft>
          <a:spcPts val="0"/>
        </a:spcAft>
        <a:buClr>
          <a:schemeClr val="accent1"/>
        </a:buClr>
        <a:buSzPct val="80000"/>
        <a:buFont typeface="Wingdings 3" charset="2"/>
        <a:buNone/>
        <a:defRPr sz="2400" kern="1200">
          <a:solidFill>
            <a:schemeClr val="tx1">
              <a:lumMod val="75000"/>
              <a:lumOff val="25000"/>
            </a:schemeClr>
          </a:solidFill>
          <a:latin typeface="Calibri" panose="020F0502020204030204" pitchFamily="34" charset="0"/>
          <a:ea typeface="+mn-ea"/>
          <a:cs typeface="Calibri" panose="020F0502020204030204" pitchFamily="34" charset="0"/>
        </a:defRPr>
      </a:lvl5pPr>
      <a:lvl6pPr marL="18859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6pPr>
      <a:lvl7pPr marL="22288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7pPr>
      <a:lvl8pPr marL="25717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8pPr>
      <a:lvl9pPr marL="2914650" indent="-171450" algn="l" defTabSz="342900" rtl="0" eaLnBrk="1" latinLnBrk="0" hangingPunct="1">
        <a:spcBef>
          <a:spcPts val="750"/>
        </a:spcBef>
        <a:spcAft>
          <a:spcPts val="0"/>
        </a:spcAft>
        <a:buClr>
          <a:schemeClr val="accent1"/>
        </a:buClr>
        <a:buSzPct val="80000"/>
        <a:buFont typeface="Wingdings 3" charset="2"/>
        <a:buChar char=""/>
        <a:defRPr sz="900" kern="1200">
          <a:solidFill>
            <a:schemeClr val="tx1">
              <a:lumMod val="75000"/>
              <a:lumOff val="25000"/>
            </a:schemeClr>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176" t="3988" r="852" b="6677"/>
          <a:stretch/>
        </p:blipFill>
        <p:spPr>
          <a:xfrm>
            <a:off x="-141704" y="-105095"/>
            <a:ext cx="9285704" cy="5256585"/>
          </a:xfrm>
          <a:prstGeom prst="rect">
            <a:avLst/>
          </a:prstGeom>
        </p:spPr>
      </p:pic>
      <p:sp>
        <p:nvSpPr>
          <p:cNvPr id="10" name="Rectangle 9">
            <a:extLst>
              <a:ext uri="{FF2B5EF4-FFF2-40B4-BE49-F238E27FC236}">
                <a16:creationId xmlns:a16="http://schemas.microsoft.com/office/drawing/2014/main" id="{E9C44ADE-5969-E345-9A29-D3F18514F321}"/>
              </a:ext>
            </a:extLst>
          </p:cNvPr>
          <p:cNvSpPr/>
          <p:nvPr/>
        </p:nvSpPr>
        <p:spPr>
          <a:xfrm>
            <a:off x="5334000" y="2343150"/>
            <a:ext cx="3581400" cy="2514600"/>
          </a:xfrm>
          <a:prstGeom prst="rect">
            <a:avLst/>
          </a:prstGeom>
          <a:noFill/>
          <a:ln w="57150">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985AB16-A654-B842-91B1-87A656B0390F}"/>
              </a:ext>
            </a:extLst>
          </p:cNvPr>
          <p:cNvSpPr/>
          <p:nvPr/>
        </p:nvSpPr>
        <p:spPr>
          <a:xfrm>
            <a:off x="5410200" y="2419350"/>
            <a:ext cx="3429000" cy="2362200"/>
          </a:xfrm>
          <a:prstGeom prst="rect">
            <a:avLst/>
          </a:prstGeom>
          <a:solidFill>
            <a:schemeClr val="bg1"/>
          </a:solidFill>
          <a:ln w="28575">
            <a:solidFill>
              <a:schemeClr val="tx1">
                <a:lumMod val="95000"/>
                <a:lumOff val="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p>
        </p:txBody>
      </p:sp>
      <p:sp>
        <p:nvSpPr>
          <p:cNvPr id="12" name="TextBox 11">
            <a:extLst>
              <a:ext uri="{FF2B5EF4-FFF2-40B4-BE49-F238E27FC236}">
                <a16:creationId xmlns:a16="http://schemas.microsoft.com/office/drawing/2014/main" id="{3086809A-4301-AD41-933D-AE418453FFDA}"/>
              </a:ext>
            </a:extLst>
          </p:cNvPr>
          <p:cNvSpPr txBox="1"/>
          <p:nvPr/>
        </p:nvSpPr>
        <p:spPr>
          <a:xfrm>
            <a:off x="5486400" y="2877175"/>
            <a:ext cx="3276600" cy="1446550"/>
          </a:xfrm>
          <a:prstGeom prst="rect">
            <a:avLst/>
          </a:prstGeom>
          <a:noFill/>
        </p:spPr>
        <p:txBody>
          <a:bodyPr wrap="square" rtlCol="0">
            <a:spAutoFit/>
          </a:bodyPr>
          <a:lstStyle/>
          <a:p>
            <a:pPr algn="ctr"/>
            <a:r>
              <a:rPr lang="en-US" sz="4400" b="1" dirty="0">
                <a:latin typeface="Calibri" panose="020F0502020204030204" pitchFamily="34" charset="0"/>
                <a:cs typeface="Calibri" panose="020F0502020204030204" pitchFamily="34" charset="0"/>
              </a:rPr>
              <a:t>Health And Fitness Tips</a:t>
            </a:r>
            <a:endParaRPr lang="en-ID" sz="4400" b="1" dirty="0">
              <a:latin typeface="Calibri" panose="020F0502020204030204" pitchFamily="34" charset="0"/>
              <a:cs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50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563638"/>
            <a:ext cx="4392488" cy="2088232"/>
          </a:xfrm>
        </p:spPr>
        <p:txBody>
          <a:bodyPr>
            <a:normAutofit/>
          </a:bodyPr>
          <a:lstStyle/>
          <a:p>
            <a:pPr algn="ctr"/>
            <a:r>
              <a:rPr lang="en-US" dirty="0"/>
              <a:t>It is recommended that you only do strenuous activities such as sprinting and weightlifting three times a week. </a:t>
            </a:r>
            <a:endParaRPr lang="en-ID" dirty="0"/>
          </a:p>
        </p:txBody>
      </p:sp>
    </p:spTree>
    <p:extLst>
      <p:ext uri="{BB962C8B-B14F-4D97-AF65-F5344CB8AC3E}">
        <p14:creationId xmlns:p14="http://schemas.microsoft.com/office/powerpoint/2010/main" val="4262213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563638"/>
            <a:ext cx="3960440" cy="2088232"/>
          </a:xfrm>
        </p:spPr>
        <p:txBody>
          <a:bodyPr>
            <a:normAutofit/>
          </a:bodyPr>
          <a:lstStyle/>
          <a:p>
            <a:pPr algn="ctr"/>
            <a:r>
              <a:rPr lang="en-US" dirty="0"/>
              <a:t>Let the remaining days be for lighter activity. This approach ensures that you’ll be able to continue the routine. </a:t>
            </a:r>
            <a:endParaRPr lang="en-ID" dirty="0"/>
          </a:p>
        </p:txBody>
      </p:sp>
    </p:spTree>
    <p:extLst>
      <p:ext uri="{BB962C8B-B14F-4D97-AF65-F5344CB8AC3E}">
        <p14:creationId xmlns:p14="http://schemas.microsoft.com/office/powerpoint/2010/main" val="1544210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275606"/>
            <a:ext cx="6447501" cy="1034430"/>
          </a:xfrm>
        </p:spPr>
        <p:txBody>
          <a:bodyPr>
            <a:normAutofit/>
          </a:bodyPr>
          <a:lstStyle/>
          <a:p>
            <a:r>
              <a:rPr lang="en-US" dirty="0"/>
              <a:t>Maintain Ideal Mobility</a:t>
            </a:r>
            <a:br>
              <a:rPr lang="en-US" dirty="0"/>
            </a:br>
            <a:r>
              <a:rPr lang="en-US" dirty="0"/>
              <a:t>And Flexibility Levels</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2382044"/>
            <a:ext cx="4071237" cy="2376264"/>
          </a:xfrm>
        </p:spPr>
        <p:txBody>
          <a:bodyPr>
            <a:normAutofit/>
          </a:bodyPr>
          <a:lstStyle/>
          <a:p>
            <a:r>
              <a:rPr lang="en-US" dirty="0"/>
              <a:t>Normally, people in their 20s are supposed to be more flexible.</a:t>
            </a:r>
            <a:r>
              <a:rPr lang="en-ID" dirty="0"/>
              <a:t> </a:t>
            </a:r>
          </a:p>
        </p:txBody>
      </p:sp>
    </p:spTree>
    <p:extLst>
      <p:ext uri="{BB962C8B-B14F-4D97-AF65-F5344CB8AC3E}">
        <p14:creationId xmlns:p14="http://schemas.microsoft.com/office/powerpoint/2010/main" val="3657304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779662"/>
            <a:ext cx="4392488" cy="2088232"/>
          </a:xfrm>
        </p:spPr>
        <p:txBody>
          <a:bodyPr>
            <a:normAutofit/>
          </a:bodyPr>
          <a:lstStyle/>
          <a:p>
            <a:pPr algn="ctr"/>
            <a:r>
              <a:rPr lang="en-US" dirty="0"/>
              <a:t>Still, many individuals had lost a lot of flexibility during that period of their lives compared to when they were five years younger.</a:t>
            </a:r>
            <a:r>
              <a:rPr lang="en-ID" dirty="0"/>
              <a:t> </a:t>
            </a:r>
          </a:p>
        </p:txBody>
      </p:sp>
    </p:spTree>
    <p:extLst>
      <p:ext uri="{BB962C8B-B14F-4D97-AF65-F5344CB8AC3E}">
        <p14:creationId xmlns:p14="http://schemas.microsoft.com/office/powerpoint/2010/main" val="2151898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707654"/>
            <a:ext cx="3960440" cy="2088232"/>
          </a:xfrm>
        </p:spPr>
        <p:txBody>
          <a:bodyPr>
            <a:normAutofit/>
          </a:bodyPr>
          <a:lstStyle/>
          <a:p>
            <a:pPr algn="ctr"/>
            <a:r>
              <a:rPr lang="en-US" dirty="0"/>
              <a:t>The good news is that you can turn things around if you are having issues with your flexibility.</a:t>
            </a:r>
            <a:r>
              <a:rPr lang="en-ID" dirty="0"/>
              <a:t> </a:t>
            </a:r>
          </a:p>
        </p:txBody>
      </p:sp>
    </p:spTree>
    <p:extLst>
      <p:ext uri="{BB962C8B-B14F-4D97-AF65-F5344CB8AC3E}">
        <p14:creationId xmlns:p14="http://schemas.microsoft.com/office/powerpoint/2010/main" val="1975999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645629"/>
            <a:ext cx="4392488" cy="1296144"/>
          </a:xfrm>
        </p:spPr>
        <p:txBody>
          <a:bodyPr>
            <a:normAutofit/>
          </a:bodyPr>
          <a:lstStyle/>
          <a:p>
            <a:pPr algn="ctr"/>
            <a:r>
              <a:rPr lang="en-US" dirty="0"/>
              <a:t>At least, you should be able to touch your toes. Regular exercise will help you in this regard. </a:t>
            </a:r>
            <a:endParaRPr lang="en-ID" dirty="0"/>
          </a:p>
        </p:txBody>
      </p:sp>
      <p:pic>
        <p:nvPicPr>
          <p:cNvPr id="2050" name="Picture 2" descr="Foot Drop Exercises to Help You Get Back on Your Feet with Confidence">
            <a:extLst>
              <a:ext uri="{FF2B5EF4-FFF2-40B4-BE49-F238E27FC236}">
                <a16:creationId xmlns:a16="http://schemas.microsoft.com/office/drawing/2014/main" id="{223AAF69-6255-0C42-B139-A52D81523D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7860" y="2159640"/>
            <a:ext cx="2568079" cy="1924278"/>
          </a:xfrm>
          <a:prstGeom prst="rect">
            <a:avLst/>
          </a:prstGeom>
          <a:noFill/>
          <a:ln w="15875">
            <a:solidFill>
              <a:schemeClr val="tx1">
                <a:lumMod val="85000"/>
                <a:lumOff val="1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5702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2050"/>
                                        </p:tgtEl>
                                        <p:attrNameLst>
                                          <p:attrName>style.visibility</p:attrName>
                                        </p:attrNameLst>
                                      </p:cBhvr>
                                      <p:to>
                                        <p:strVal val="visible"/>
                                      </p:to>
                                    </p:set>
                                    <p:anim calcmode="lin" valueType="num">
                                      <p:cBhvr additive="base">
                                        <p:cTn id="10" dur="500" fill="hold"/>
                                        <p:tgtEl>
                                          <p:spTgt spid="2050"/>
                                        </p:tgtEl>
                                        <p:attrNameLst>
                                          <p:attrName>ppt_x</p:attrName>
                                        </p:attrNameLst>
                                      </p:cBhvr>
                                      <p:tavLst>
                                        <p:tav tm="0">
                                          <p:val>
                                            <p:strVal val="#ppt_x"/>
                                          </p:val>
                                        </p:tav>
                                        <p:tav tm="100000">
                                          <p:val>
                                            <p:strVal val="#ppt_x"/>
                                          </p:val>
                                        </p:tav>
                                      </p:tavLst>
                                    </p:anim>
                                    <p:anim calcmode="lin" valueType="num">
                                      <p:cBhvr additive="base">
                                        <p:cTn id="11"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105272"/>
            <a:ext cx="6447501" cy="1034430"/>
          </a:xfrm>
        </p:spPr>
        <p:txBody>
          <a:bodyPr>
            <a:normAutofit/>
          </a:bodyPr>
          <a:lstStyle/>
          <a:p>
            <a:r>
              <a:rPr lang="en-US" dirty="0"/>
              <a:t>Leverage Flexibility</a:t>
            </a:r>
            <a:br>
              <a:rPr lang="en-US" dirty="0"/>
            </a:br>
            <a:r>
              <a:rPr lang="en-US" dirty="0"/>
              <a:t>And Mobility Workouts</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2211710"/>
            <a:ext cx="4143245" cy="2376264"/>
          </a:xfrm>
        </p:spPr>
        <p:txBody>
          <a:bodyPr>
            <a:normAutofit/>
          </a:bodyPr>
          <a:lstStyle/>
          <a:p>
            <a:r>
              <a:rPr lang="en-US" dirty="0"/>
              <a:t>If you’ll be able to improve your mobility and flexibility, you need to take deliberate steps.</a:t>
            </a:r>
            <a:r>
              <a:rPr lang="en-ID" dirty="0"/>
              <a:t> </a:t>
            </a:r>
          </a:p>
        </p:txBody>
      </p:sp>
    </p:spTree>
    <p:extLst>
      <p:ext uri="{BB962C8B-B14F-4D97-AF65-F5344CB8AC3E}">
        <p14:creationId xmlns:p14="http://schemas.microsoft.com/office/powerpoint/2010/main" val="3068835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6"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Righ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059582"/>
            <a:ext cx="4248472" cy="1296144"/>
          </a:xfrm>
        </p:spPr>
        <p:txBody>
          <a:bodyPr>
            <a:normAutofit/>
          </a:bodyPr>
          <a:lstStyle/>
          <a:p>
            <a:pPr algn="ctr"/>
            <a:r>
              <a:rPr lang="en-US" dirty="0"/>
              <a:t>For example, you can start your workouts with five to ten minutes of stretching.</a:t>
            </a:r>
            <a:r>
              <a:rPr lang="en-ID" dirty="0"/>
              <a:t> </a:t>
            </a:r>
          </a:p>
        </p:txBody>
      </p:sp>
      <p:pic>
        <p:nvPicPr>
          <p:cNvPr id="3074" name="Picture 2" descr="Why do we need to exercise regularly?">
            <a:extLst>
              <a:ext uri="{FF2B5EF4-FFF2-40B4-BE49-F238E27FC236}">
                <a16:creationId xmlns:a16="http://schemas.microsoft.com/office/drawing/2014/main" id="{E093B0C7-C46F-AD4F-A167-258B8C7124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9211" y="2530663"/>
            <a:ext cx="2537346" cy="1530757"/>
          </a:xfrm>
          <a:prstGeom prst="rect">
            <a:avLst/>
          </a:prstGeom>
          <a:noFill/>
          <a:ln w="15875">
            <a:solidFill>
              <a:schemeClr val="tx1">
                <a:lumMod val="85000"/>
                <a:lumOff val="1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8613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3074"/>
                                        </p:tgtEl>
                                        <p:attrNameLst>
                                          <p:attrName>style.visibility</p:attrName>
                                        </p:attrNameLst>
                                      </p:cBhvr>
                                      <p:to>
                                        <p:strVal val="visible"/>
                                      </p:to>
                                    </p:set>
                                    <p:anim calcmode="lin" valueType="num">
                                      <p:cBhvr additive="base">
                                        <p:cTn id="10" dur="500" fill="hold"/>
                                        <p:tgtEl>
                                          <p:spTgt spid="3074"/>
                                        </p:tgtEl>
                                        <p:attrNameLst>
                                          <p:attrName>ppt_x</p:attrName>
                                        </p:attrNameLst>
                                      </p:cBhvr>
                                      <p:tavLst>
                                        <p:tav tm="0">
                                          <p:val>
                                            <p:strVal val="#ppt_x"/>
                                          </p:val>
                                        </p:tav>
                                        <p:tav tm="100000">
                                          <p:val>
                                            <p:strVal val="#ppt_x"/>
                                          </p:val>
                                        </p:tav>
                                      </p:tavLst>
                                    </p:anim>
                                    <p:anim calcmode="lin" valueType="num">
                                      <p:cBhvr additive="base">
                                        <p:cTn id="11"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979712" y="1563638"/>
            <a:ext cx="3384376" cy="2232248"/>
          </a:xfrm>
        </p:spPr>
        <p:txBody>
          <a:bodyPr>
            <a:normAutofit/>
          </a:bodyPr>
          <a:lstStyle/>
          <a:p>
            <a:pPr algn="ctr"/>
            <a:r>
              <a:rPr lang="en-US" dirty="0"/>
              <a:t>You should also consider doing mobility and flexibility work on the days when you are less busy.</a:t>
            </a:r>
            <a:r>
              <a:rPr lang="en-ID" dirty="0"/>
              <a:t> </a:t>
            </a:r>
          </a:p>
        </p:txBody>
      </p:sp>
    </p:spTree>
    <p:extLst>
      <p:ext uri="{BB962C8B-B14F-4D97-AF65-F5344CB8AC3E}">
        <p14:creationId xmlns:p14="http://schemas.microsoft.com/office/powerpoint/2010/main" val="745428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563638"/>
            <a:ext cx="6447501" cy="530374"/>
          </a:xfrm>
        </p:spPr>
        <p:txBody>
          <a:bodyPr>
            <a:normAutofit/>
          </a:bodyPr>
          <a:lstStyle/>
          <a:p>
            <a:r>
              <a:rPr lang="en-US" dirty="0"/>
              <a:t>Strength Train And Lift Heavy</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2283718"/>
            <a:ext cx="4575293" cy="2376264"/>
          </a:xfrm>
        </p:spPr>
        <p:txBody>
          <a:bodyPr>
            <a:normAutofit/>
          </a:bodyPr>
          <a:lstStyle/>
          <a:p>
            <a:r>
              <a:rPr lang="en-US" dirty="0"/>
              <a:t>Studies keep pouring in that prove that strength training, including lifting heavy weights, offers multiple weight benefits. </a:t>
            </a:r>
            <a:endParaRPr lang="en-ID" dirty="0"/>
          </a:p>
        </p:txBody>
      </p:sp>
    </p:spTree>
    <p:extLst>
      <p:ext uri="{BB962C8B-B14F-4D97-AF65-F5344CB8AC3E}">
        <p14:creationId xmlns:p14="http://schemas.microsoft.com/office/powerpoint/2010/main" val="360135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5"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vertic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19672" y="1779662"/>
            <a:ext cx="3672408" cy="2664296"/>
          </a:xfrm>
        </p:spPr>
        <p:txBody>
          <a:bodyPr>
            <a:normAutofit/>
          </a:bodyPr>
          <a:lstStyle/>
          <a:p>
            <a:pPr algn="ctr"/>
            <a:r>
              <a:rPr lang="en-US" dirty="0"/>
              <a:t>Despite the importance of living healthily, you don’t need to spend a lot of money to enjoy it.</a:t>
            </a:r>
            <a:r>
              <a:rPr lang="en-ID" dirty="0"/>
              <a:t> </a:t>
            </a:r>
          </a:p>
        </p:txBody>
      </p:sp>
    </p:spTree>
    <p:extLst>
      <p:ext uri="{BB962C8B-B14F-4D97-AF65-F5344CB8AC3E}">
        <p14:creationId xmlns:p14="http://schemas.microsoft.com/office/powerpoint/2010/main" val="781958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563638"/>
            <a:ext cx="3960440" cy="2088232"/>
          </a:xfrm>
        </p:spPr>
        <p:txBody>
          <a:bodyPr>
            <a:normAutofit/>
          </a:bodyPr>
          <a:lstStyle/>
          <a:p>
            <a:pPr algn="ctr"/>
            <a:r>
              <a:rPr lang="en-US" dirty="0"/>
              <a:t>Therefore, there are more than enough reasons you should consider strength training. </a:t>
            </a:r>
            <a:endParaRPr lang="en-ID" dirty="0"/>
          </a:p>
        </p:txBody>
      </p:sp>
    </p:spTree>
    <p:extLst>
      <p:ext uri="{BB962C8B-B14F-4D97-AF65-F5344CB8AC3E}">
        <p14:creationId xmlns:p14="http://schemas.microsoft.com/office/powerpoint/2010/main" val="4063391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843558"/>
            <a:ext cx="3960440" cy="1368152"/>
          </a:xfrm>
        </p:spPr>
        <p:txBody>
          <a:bodyPr>
            <a:normAutofit/>
          </a:bodyPr>
          <a:lstStyle/>
          <a:p>
            <a:pPr algn="ctr"/>
            <a:r>
              <a:rPr lang="en-US" dirty="0"/>
              <a:t>Going to a gym can help you because you’ll find experts there. </a:t>
            </a:r>
            <a:endParaRPr lang="en-ID" dirty="0"/>
          </a:p>
        </p:txBody>
      </p:sp>
      <p:pic>
        <p:nvPicPr>
          <p:cNvPr id="4098" name="Picture 2" descr="Pictures of the 7 Most Effective Exercises to Do at the Gym or Home (and  Tips to Improve Form)">
            <a:extLst>
              <a:ext uri="{FF2B5EF4-FFF2-40B4-BE49-F238E27FC236}">
                <a16:creationId xmlns:a16="http://schemas.microsoft.com/office/drawing/2014/main" id="{70F62EE1-B276-594B-950A-EE46AC20940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94657" y="2283718"/>
            <a:ext cx="2554486" cy="1735807"/>
          </a:xfrm>
          <a:prstGeom prst="rect">
            <a:avLst/>
          </a:prstGeom>
          <a:noFill/>
          <a:ln w="15875">
            <a:solidFill>
              <a:schemeClr val="tx1">
                <a:lumMod val="85000"/>
                <a:lumOff val="1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30453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 calcmode="lin" valueType="num">
                                      <p:cBhvr additive="base">
                                        <p:cTn id="10" dur="500" fill="hold"/>
                                        <p:tgtEl>
                                          <p:spTgt spid="4098"/>
                                        </p:tgtEl>
                                        <p:attrNameLst>
                                          <p:attrName>ppt_x</p:attrName>
                                        </p:attrNameLst>
                                      </p:cBhvr>
                                      <p:tavLst>
                                        <p:tav tm="0">
                                          <p:val>
                                            <p:strVal val="#ppt_x"/>
                                          </p:val>
                                        </p:tav>
                                        <p:tav tm="100000">
                                          <p:val>
                                            <p:strVal val="#ppt_x"/>
                                          </p:val>
                                        </p:tav>
                                      </p:tavLst>
                                    </p:anim>
                                    <p:anim calcmode="lin" valueType="num">
                                      <p:cBhvr additive="base">
                                        <p:cTn id="11" dur="500" fill="hold"/>
                                        <p:tgtEl>
                                          <p:spTgt spid="40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707654"/>
            <a:ext cx="3960440" cy="2088232"/>
          </a:xfrm>
        </p:spPr>
        <p:txBody>
          <a:bodyPr>
            <a:normAutofit/>
          </a:bodyPr>
          <a:lstStyle/>
          <a:p>
            <a:pPr algn="ctr"/>
            <a:r>
              <a:rPr lang="en-US" dirty="0"/>
              <a:t>Besides, you will find other people like you that are doing the same thing, and that will inspire and motivate you.</a:t>
            </a:r>
            <a:r>
              <a:rPr lang="en-ID" dirty="0"/>
              <a:t> </a:t>
            </a:r>
          </a:p>
        </p:txBody>
      </p:sp>
    </p:spTree>
    <p:extLst>
      <p:ext uri="{BB962C8B-B14F-4D97-AF65-F5344CB8AC3E}">
        <p14:creationId xmlns:p14="http://schemas.microsoft.com/office/powerpoint/2010/main" val="25286329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987574"/>
            <a:ext cx="3960440" cy="1080120"/>
          </a:xfrm>
        </p:spPr>
        <p:txBody>
          <a:bodyPr>
            <a:normAutofit/>
          </a:bodyPr>
          <a:lstStyle/>
          <a:p>
            <a:pPr algn="ctr"/>
            <a:r>
              <a:rPr lang="en-US" dirty="0"/>
              <a:t>It gets better if you can find a friend that will train with you.</a:t>
            </a:r>
            <a:r>
              <a:rPr lang="en-ID" dirty="0"/>
              <a:t> </a:t>
            </a:r>
          </a:p>
        </p:txBody>
      </p:sp>
      <p:pic>
        <p:nvPicPr>
          <p:cNvPr id="5122" name="Picture 2" descr="The Top 10 Benefits of Regular Exercise">
            <a:extLst>
              <a:ext uri="{FF2B5EF4-FFF2-40B4-BE49-F238E27FC236}">
                <a16:creationId xmlns:a16="http://schemas.microsoft.com/office/drawing/2014/main" id="{9E69ED26-8712-F645-B0FC-221D2FD7D98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9448" y="2102938"/>
            <a:ext cx="2564904" cy="1923678"/>
          </a:xfrm>
          <a:prstGeom prst="rect">
            <a:avLst/>
          </a:prstGeom>
          <a:noFill/>
          <a:ln w="15875">
            <a:solidFill>
              <a:schemeClr val="tx1">
                <a:lumMod val="85000"/>
                <a:lumOff val="1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4074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 calcmode="lin" valueType="num">
                                      <p:cBhvr additive="base">
                                        <p:cTn id="10" dur="500" fill="hold"/>
                                        <p:tgtEl>
                                          <p:spTgt spid="5122"/>
                                        </p:tgtEl>
                                        <p:attrNameLst>
                                          <p:attrName>ppt_x</p:attrName>
                                        </p:attrNameLst>
                                      </p:cBhvr>
                                      <p:tavLst>
                                        <p:tav tm="0">
                                          <p:val>
                                            <p:strVal val="#ppt_x"/>
                                          </p:val>
                                        </p:tav>
                                        <p:tav tm="100000">
                                          <p:val>
                                            <p:strVal val="#ppt_x"/>
                                          </p:val>
                                        </p:tav>
                                      </p:tavLst>
                                    </p:anim>
                                    <p:anim calcmode="lin" valueType="num">
                                      <p:cBhvr additive="base">
                                        <p:cTn id="11"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987574"/>
            <a:ext cx="3960440" cy="1008112"/>
          </a:xfrm>
        </p:spPr>
        <p:txBody>
          <a:bodyPr>
            <a:normAutofit/>
          </a:bodyPr>
          <a:lstStyle/>
          <a:p>
            <a:pPr algn="ctr"/>
            <a:r>
              <a:rPr lang="en-US" dirty="0"/>
              <a:t>Note that the friend doesn’t have to be an expert trainer.</a:t>
            </a:r>
            <a:r>
              <a:rPr lang="en-ID" dirty="0"/>
              <a:t> </a:t>
            </a:r>
          </a:p>
        </p:txBody>
      </p:sp>
      <p:pic>
        <p:nvPicPr>
          <p:cNvPr id="6146" name="Picture 2" descr="High-intensity workouts may put regular gym goers at risk of  rhabdomyolysis, a rare but dangerous condition">
            <a:extLst>
              <a:ext uri="{FF2B5EF4-FFF2-40B4-BE49-F238E27FC236}">
                <a16:creationId xmlns:a16="http://schemas.microsoft.com/office/drawing/2014/main" id="{C7B7E191-80F6-914D-B08E-CDDA9DFBD7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0041" y="1995686"/>
            <a:ext cx="2283718" cy="2283718"/>
          </a:xfrm>
          <a:prstGeom prst="rect">
            <a:avLst/>
          </a:prstGeom>
          <a:noFill/>
          <a:ln w="15875">
            <a:solidFill>
              <a:schemeClr val="tx1">
                <a:lumMod val="85000"/>
                <a:lumOff val="1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00338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6146"/>
                                        </p:tgtEl>
                                        <p:attrNameLst>
                                          <p:attrName>style.visibility</p:attrName>
                                        </p:attrNameLst>
                                      </p:cBhvr>
                                      <p:to>
                                        <p:strVal val="visible"/>
                                      </p:to>
                                    </p:set>
                                    <p:anim calcmode="lin" valueType="num">
                                      <p:cBhvr additive="base">
                                        <p:cTn id="10" dur="500" fill="hold"/>
                                        <p:tgtEl>
                                          <p:spTgt spid="6146"/>
                                        </p:tgtEl>
                                        <p:attrNameLst>
                                          <p:attrName>ppt_x</p:attrName>
                                        </p:attrNameLst>
                                      </p:cBhvr>
                                      <p:tavLst>
                                        <p:tav tm="0">
                                          <p:val>
                                            <p:strVal val="#ppt_x"/>
                                          </p:val>
                                        </p:tav>
                                        <p:tav tm="100000">
                                          <p:val>
                                            <p:strVal val="#ppt_x"/>
                                          </p:val>
                                        </p:tav>
                                      </p:tavLst>
                                    </p:anim>
                                    <p:anim calcmode="lin" valueType="num">
                                      <p:cBhvr additive="base">
                                        <p:cTn id="11" dur="500" fill="hold"/>
                                        <p:tgtEl>
                                          <p:spTgt spid="61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347614"/>
            <a:ext cx="6447501" cy="530374"/>
          </a:xfrm>
        </p:spPr>
        <p:txBody>
          <a:bodyPr>
            <a:normAutofit/>
          </a:bodyPr>
          <a:lstStyle/>
          <a:p>
            <a:r>
              <a:rPr lang="en-US" dirty="0"/>
              <a:t>Check Your BMI</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2067694"/>
            <a:ext cx="3711197" cy="2376264"/>
          </a:xfrm>
        </p:spPr>
        <p:txBody>
          <a:bodyPr>
            <a:normAutofit/>
          </a:bodyPr>
          <a:lstStyle/>
          <a:p>
            <a:r>
              <a:rPr lang="en-US" dirty="0"/>
              <a:t>The BMI calculator is one of the best ways you can calculate your ideal body weight.</a:t>
            </a:r>
            <a:r>
              <a:rPr lang="en-ID" dirty="0"/>
              <a:t> </a:t>
            </a:r>
          </a:p>
        </p:txBody>
      </p:sp>
    </p:spTree>
    <p:extLst>
      <p:ext uri="{BB962C8B-B14F-4D97-AF65-F5344CB8AC3E}">
        <p14:creationId xmlns:p14="http://schemas.microsoft.com/office/powerpoint/2010/main" val="1516290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2" presetClass="entr" presetSubtype="8"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lef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563638"/>
            <a:ext cx="3960440" cy="2088232"/>
          </a:xfrm>
        </p:spPr>
        <p:txBody>
          <a:bodyPr>
            <a:normAutofit/>
          </a:bodyPr>
          <a:lstStyle/>
          <a:p>
            <a:pPr algn="ctr"/>
            <a:r>
              <a:rPr lang="en-US" dirty="0"/>
              <a:t>Yet, unless a person possesses unnaturally huge muscles due to steroids, the BMI offers a reasonably accurate calculator of your ideal body weight. </a:t>
            </a:r>
            <a:endParaRPr lang="en-ID" dirty="0"/>
          </a:p>
        </p:txBody>
      </p:sp>
    </p:spTree>
    <p:extLst>
      <p:ext uri="{BB962C8B-B14F-4D97-AF65-F5344CB8AC3E}">
        <p14:creationId xmlns:p14="http://schemas.microsoft.com/office/powerpoint/2010/main" val="2459631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779662"/>
            <a:ext cx="3960440" cy="2088232"/>
          </a:xfrm>
        </p:spPr>
        <p:txBody>
          <a:bodyPr>
            <a:normAutofit/>
          </a:bodyPr>
          <a:lstStyle/>
          <a:p>
            <a:pPr algn="ctr"/>
            <a:r>
              <a:rPr lang="en-US" dirty="0"/>
              <a:t>It’s not every time that it is obvious that you are gaining or losing pounds. </a:t>
            </a:r>
            <a:endParaRPr lang="en-ID" dirty="0"/>
          </a:p>
        </p:txBody>
      </p:sp>
    </p:spTree>
    <p:extLst>
      <p:ext uri="{BB962C8B-B14F-4D97-AF65-F5344CB8AC3E}">
        <p14:creationId xmlns:p14="http://schemas.microsoft.com/office/powerpoint/2010/main" val="739911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915566"/>
            <a:ext cx="3960440" cy="1296144"/>
          </a:xfrm>
        </p:spPr>
        <p:txBody>
          <a:bodyPr>
            <a:normAutofit/>
          </a:bodyPr>
          <a:lstStyle/>
          <a:p>
            <a:pPr algn="ctr"/>
            <a:r>
              <a:rPr lang="en-US" dirty="0"/>
              <a:t>Still, you can monitor your ideal weight by checking your BMI. </a:t>
            </a:r>
            <a:endParaRPr lang="en-ID" dirty="0"/>
          </a:p>
        </p:txBody>
      </p:sp>
      <p:pic>
        <p:nvPicPr>
          <p:cNvPr id="7170" name="Picture 2" descr="Low Carb and Weight Loss in Type 1 Diabetes">
            <a:extLst>
              <a:ext uri="{FF2B5EF4-FFF2-40B4-BE49-F238E27FC236}">
                <a16:creationId xmlns:a16="http://schemas.microsoft.com/office/drawing/2014/main" id="{9A7BDB4F-BEF4-8445-82F5-FC1C0A9833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89572" y="2355726"/>
            <a:ext cx="2564656" cy="1708365"/>
          </a:xfrm>
          <a:prstGeom prst="rect">
            <a:avLst/>
          </a:prstGeom>
          <a:noFill/>
          <a:ln w="15875">
            <a:solidFill>
              <a:schemeClr val="tx1">
                <a:lumMod val="85000"/>
                <a:lumOff val="1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8610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left)">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7170"/>
                                        </p:tgtEl>
                                        <p:attrNameLst>
                                          <p:attrName>style.visibility</p:attrName>
                                        </p:attrNameLst>
                                      </p:cBhvr>
                                      <p:to>
                                        <p:strVal val="visible"/>
                                      </p:to>
                                    </p:set>
                                    <p:anim calcmode="lin" valueType="num">
                                      <p:cBhvr additive="base">
                                        <p:cTn id="10" dur="500" fill="hold"/>
                                        <p:tgtEl>
                                          <p:spTgt spid="7170"/>
                                        </p:tgtEl>
                                        <p:attrNameLst>
                                          <p:attrName>ppt_x</p:attrName>
                                        </p:attrNameLst>
                                      </p:cBhvr>
                                      <p:tavLst>
                                        <p:tav tm="0">
                                          <p:val>
                                            <p:strVal val="#ppt_x"/>
                                          </p:val>
                                        </p:tav>
                                        <p:tav tm="100000">
                                          <p:val>
                                            <p:strVal val="#ppt_x"/>
                                          </p:val>
                                        </p:tav>
                                      </p:tavLst>
                                    </p:anim>
                                    <p:anim calcmode="lin" valueType="num">
                                      <p:cBhvr additive="base">
                                        <p:cTn id="11"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131590"/>
            <a:ext cx="6447501" cy="962422"/>
          </a:xfrm>
        </p:spPr>
        <p:txBody>
          <a:bodyPr>
            <a:normAutofit/>
          </a:bodyPr>
          <a:lstStyle/>
          <a:p>
            <a:r>
              <a:rPr lang="en-US" dirty="0"/>
              <a:t>Keep Healthy Bodyweight</a:t>
            </a:r>
            <a:br>
              <a:rPr lang="en-US" dirty="0"/>
            </a:br>
            <a:r>
              <a:rPr lang="en-US" dirty="0"/>
              <a:t>And Bodyfat Levels</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2283718"/>
            <a:ext cx="4287261" cy="2376264"/>
          </a:xfrm>
        </p:spPr>
        <p:txBody>
          <a:bodyPr>
            <a:normAutofit/>
          </a:bodyPr>
          <a:lstStyle/>
          <a:p>
            <a:r>
              <a:rPr lang="en-US" dirty="0"/>
              <a:t>Diabetes, hypertension, and heart attack are devastating diseases no one wants to contract.</a:t>
            </a:r>
            <a:endParaRPr lang="en-ID" dirty="0"/>
          </a:p>
        </p:txBody>
      </p:sp>
    </p:spTree>
    <p:extLst>
      <p:ext uri="{BB962C8B-B14F-4D97-AF65-F5344CB8AC3E}">
        <p14:creationId xmlns:p14="http://schemas.microsoft.com/office/powerpoint/2010/main" val="16332443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6"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Righ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547664" y="1491630"/>
            <a:ext cx="3888432" cy="2304256"/>
          </a:xfrm>
        </p:spPr>
        <p:txBody>
          <a:bodyPr>
            <a:normAutofit/>
          </a:bodyPr>
          <a:lstStyle/>
          <a:p>
            <a:pPr algn="ctr"/>
            <a:r>
              <a:rPr lang="en-US" dirty="0"/>
              <a:t>This chapter will highlight and explain some simple but effective health and fitness tips that will improve your experience. </a:t>
            </a:r>
            <a:endParaRPr lang="en-ID" dirty="0"/>
          </a:p>
        </p:txBody>
      </p:sp>
    </p:spTree>
    <p:extLst>
      <p:ext uri="{BB962C8B-B14F-4D97-AF65-F5344CB8AC3E}">
        <p14:creationId xmlns:p14="http://schemas.microsoft.com/office/powerpoint/2010/main" val="504636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979712" y="1707654"/>
            <a:ext cx="3312368" cy="2304256"/>
          </a:xfrm>
        </p:spPr>
        <p:txBody>
          <a:bodyPr>
            <a:normAutofit/>
          </a:bodyPr>
          <a:lstStyle/>
          <a:p>
            <a:pPr algn="ctr"/>
            <a:r>
              <a:rPr lang="en-US" dirty="0"/>
              <a:t>However, the reality is that many people in the world today are living with these ailments.</a:t>
            </a:r>
            <a:endParaRPr lang="en-ID" dirty="0"/>
          </a:p>
        </p:txBody>
      </p:sp>
    </p:spTree>
    <p:extLst>
      <p:ext uri="{BB962C8B-B14F-4D97-AF65-F5344CB8AC3E}">
        <p14:creationId xmlns:p14="http://schemas.microsoft.com/office/powerpoint/2010/main" val="9582637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419622"/>
            <a:ext cx="4248472" cy="2304256"/>
          </a:xfrm>
        </p:spPr>
        <p:txBody>
          <a:bodyPr>
            <a:normAutofit/>
          </a:bodyPr>
          <a:lstStyle/>
          <a:p>
            <a:pPr algn="ctr"/>
            <a:r>
              <a:rPr lang="en-US" dirty="0"/>
              <a:t>Therefore, you are doing yourself a lot of good when you are involved in activities that can help you maintain healthy bodyfat levels.</a:t>
            </a:r>
            <a:endParaRPr lang="en-ID" dirty="0"/>
          </a:p>
        </p:txBody>
      </p:sp>
    </p:spTree>
    <p:extLst>
      <p:ext uri="{BB962C8B-B14F-4D97-AF65-F5344CB8AC3E}">
        <p14:creationId xmlns:p14="http://schemas.microsoft.com/office/powerpoint/2010/main" val="30475105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2051720" y="1707654"/>
            <a:ext cx="3096344" cy="2304256"/>
          </a:xfrm>
        </p:spPr>
        <p:txBody>
          <a:bodyPr>
            <a:normAutofit/>
          </a:bodyPr>
          <a:lstStyle/>
          <a:p>
            <a:pPr algn="ctr"/>
            <a:r>
              <a:rPr lang="en-US" dirty="0"/>
              <a:t>Extra weight, whether muscle or fat, has to be carried around by your joints.</a:t>
            </a:r>
            <a:endParaRPr lang="en-ID" dirty="0"/>
          </a:p>
        </p:txBody>
      </p:sp>
    </p:spTree>
    <p:extLst>
      <p:ext uri="{BB962C8B-B14F-4D97-AF65-F5344CB8AC3E}">
        <p14:creationId xmlns:p14="http://schemas.microsoft.com/office/powerpoint/2010/main" val="2563922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419622"/>
            <a:ext cx="4536504" cy="2664296"/>
          </a:xfrm>
        </p:spPr>
        <p:txBody>
          <a:bodyPr>
            <a:normAutofit/>
          </a:bodyPr>
          <a:lstStyle/>
          <a:p>
            <a:pPr algn="ctr"/>
            <a:r>
              <a:rPr lang="en-US" dirty="0"/>
              <a:t>It’s in your best interest to avoid gaining excess weight when you’re younger to avoid the repercussions in your old age. Stay healthy today for a better future. </a:t>
            </a:r>
            <a:endParaRPr lang="en-ID" dirty="0"/>
          </a:p>
        </p:txBody>
      </p:sp>
    </p:spTree>
    <p:extLst>
      <p:ext uri="{BB962C8B-B14F-4D97-AF65-F5344CB8AC3E}">
        <p14:creationId xmlns:p14="http://schemas.microsoft.com/office/powerpoint/2010/main" val="729385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347614"/>
            <a:ext cx="6447501" cy="530374"/>
          </a:xfrm>
        </p:spPr>
        <p:txBody>
          <a:bodyPr>
            <a:normAutofit/>
          </a:bodyPr>
          <a:lstStyle/>
          <a:p>
            <a:r>
              <a:rPr lang="en-US" dirty="0"/>
              <a:t>Eat Balanced Diets</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2067694"/>
            <a:ext cx="3783205" cy="2304256"/>
          </a:xfrm>
        </p:spPr>
        <p:txBody>
          <a:bodyPr>
            <a:normAutofit/>
          </a:bodyPr>
          <a:lstStyle/>
          <a:p>
            <a:r>
              <a:rPr lang="en-US" dirty="0"/>
              <a:t>A balanced diet is a meal that contains all the required nutrients in the right proportion. </a:t>
            </a:r>
            <a:endParaRPr lang="en-ID" dirty="0"/>
          </a:p>
        </p:txBody>
      </p:sp>
    </p:spTree>
    <p:extLst>
      <p:ext uri="{BB962C8B-B14F-4D97-AF65-F5344CB8AC3E}">
        <p14:creationId xmlns:p14="http://schemas.microsoft.com/office/powerpoint/2010/main" val="1598141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5"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vertic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851670"/>
            <a:ext cx="3960440" cy="2088232"/>
          </a:xfrm>
        </p:spPr>
        <p:txBody>
          <a:bodyPr>
            <a:normAutofit/>
          </a:bodyPr>
          <a:lstStyle/>
          <a:p>
            <a:pPr algn="ctr"/>
            <a:r>
              <a:rPr lang="en-US" dirty="0"/>
              <a:t>Note that every food group is needed by the body. You only have to be careful with the quantity you take. </a:t>
            </a:r>
            <a:endParaRPr lang="en-ID" dirty="0"/>
          </a:p>
        </p:txBody>
      </p:sp>
    </p:spTree>
    <p:extLst>
      <p:ext uri="{BB962C8B-B14F-4D97-AF65-F5344CB8AC3E}">
        <p14:creationId xmlns:p14="http://schemas.microsoft.com/office/powerpoint/2010/main" val="2450781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75656" y="1779662"/>
            <a:ext cx="4248472" cy="2088232"/>
          </a:xfrm>
        </p:spPr>
        <p:txBody>
          <a:bodyPr>
            <a:normAutofit/>
          </a:bodyPr>
          <a:lstStyle/>
          <a:p>
            <a:pPr algn="ctr"/>
            <a:r>
              <a:rPr lang="en-US" dirty="0"/>
              <a:t>They are called </a:t>
            </a:r>
            <a:r>
              <a:rPr lang="en-US" b="1" dirty="0"/>
              <a:t>micronutrients</a:t>
            </a:r>
            <a:r>
              <a:rPr lang="en-US" dirty="0"/>
              <a:t>, while </a:t>
            </a:r>
            <a:r>
              <a:rPr lang="en-US" b="1" dirty="0"/>
              <a:t>macronutrients</a:t>
            </a:r>
            <a:r>
              <a:rPr lang="en-US" dirty="0"/>
              <a:t> are needed in large quantities by the body. </a:t>
            </a:r>
            <a:endParaRPr lang="en-ID" dirty="0"/>
          </a:p>
        </p:txBody>
      </p:sp>
    </p:spTree>
    <p:extLst>
      <p:ext uri="{BB962C8B-B14F-4D97-AF65-F5344CB8AC3E}">
        <p14:creationId xmlns:p14="http://schemas.microsoft.com/office/powerpoint/2010/main" val="1634874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403648" y="1491630"/>
            <a:ext cx="4464496" cy="2592288"/>
          </a:xfrm>
        </p:spPr>
        <p:txBody>
          <a:bodyPr>
            <a:normAutofit/>
          </a:bodyPr>
          <a:lstStyle/>
          <a:p>
            <a:pPr algn="ctr"/>
            <a:r>
              <a:rPr lang="en-US" dirty="0"/>
              <a:t>You need to know the ones to eat more and the ones to consume less to maintain your health. For example, you should consume more protein and fewer carbs. </a:t>
            </a:r>
            <a:endParaRPr lang="en-ID" dirty="0"/>
          </a:p>
        </p:txBody>
      </p:sp>
    </p:spTree>
    <p:extLst>
      <p:ext uri="{BB962C8B-B14F-4D97-AF65-F5344CB8AC3E}">
        <p14:creationId xmlns:p14="http://schemas.microsoft.com/office/powerpoint/2010/main" val="2296562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563638"/>
            <a:ext cx="6447501" cy="530374"/>
          </a:xfrm>
        </p:spPr>
        <p:txBody>
          <a:bodyPr>
            <a:normAutofit/>
          </a:bodyPr>
          <a:lstStyle/>
          <a:p>
            <a:r>
              <a:rPr lang="en-US" dirty="0"/>
              <a:t>Focus On Your Mental Health</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2283718"/>
            <a:ext cx="3927221" cy="2376264"/>
          </a:xfrm>
        </p:spPr>
        <p:txBody>
          <a:bodyPr>
            <a:normAutofit/>
          </a:bodyPr>
          <a:lstStyle/>
          <a:p>
            <a:r>
              <a:rPr lang="en-US" dirty="0"/>
              <a:t>One of the reasons people get angry, frustrated, tired, and depressed is prolonged periods of inactivity. </a:t>
            </a:r>
            <a:endParaRPr lang="en-ID" dirty="0"/>
          </a:p>
        </p:txBody>
      </p:sp>
    </p:spTree>
    <p:extLst>
      <p:ext uri="{BB962C8B-B14F-4D97-AF65-F5344CB8AC3E}">
        <p14:creationId xmlns:p14="http://schemas.microsoft.com/office/powerpoint/2010/main" val="1007775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8" presetClass="entr" presetSubtype="6"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strips(downRight)">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331640" y="1347614"/>
            <a:ext cx="4392488" cy="2664296"/>
          </a:xfrm>
        </p:spPr>
        <p:txBody>
          <a:bodyPr>
            <a:normAutofit/>
          </a:bodyPr>
          <a:lstStyle/>
          <a:p>
            <a:pPr algn="ctr"/>
            <a:r>
              <a:rPr lang="en-US" dirty="0"/>
              <a:t>So, even if you don’t have any reason to be motivated to stay active and participate in an exercise, remembering its impact on your mental health might turn the tide in your favor.</a:t>
            </a:r>
            <a:r>
              <a:rPr lang="en-ID" dirty="0"/>
              <a:t> </a:t>
            </a:r>
          </a:p>
        </p:txBody>
      </p:sp>
    </p:spTree>
    <p:extLst>
      <p:ext uri="{BB962C8B-B14F-4D97-AF65-F5344CB8AC3E}">
        <p14:creationId xmlns:p14="http://schemas.microsoft.com/office/powerpoint/2010/main" val="901028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1851670"/>
            <a:ext cx="3744416" cy="2016224"/>
          </a:xfrm>
        </p:spPr>
        <p:txBody>
          <a:bodyPr>
            <a:normAutofit/>
          </a:bodyPr>
          <a:lstStyle/>
          <a:p>
            <a:pPr algn="ctr"/>
            <a:r>
              <a:rPr lang="en-US" dirty="0"/>
              <a:t>It also gives you the platform to demonstrate your best ability when you are required to perform.</a:t>
            </a:r>
            <a:r>
              <a:rPr lang="en-ID" dirty="0"/>
              <a:t> </a:t>
            </a:r>
          </a:p>
        </p:txBody>
      </p:sp>
    </p:spTree>
    <p:extLst>
      <p:ext uri="{BB962C8B-B14F-4D97-AF65-F5344CB8AC3E}">
        <p14:creationId xmlns:p14="http://schemas.microsoft.com/office/powerpoint/2010/main" val="3295750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Right)">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F22974-DCBF-0441-8409-510318AB50E5}"/>
              </a:ext>
            </a:extLst>
          </p:cNvPr>
          <p:cNvSpPr>
            <a:spLocks noGrp="1"/>
          </p:cNvSpPr>
          <p:nvPr>
            <p:ph type="title"/>
          </p:nvPr>
        </p:nvSpPr>
        <p:spPr>
          <a:xfrm>
            <a:off x="860803" y="1131590"/>
            <a:ext cx="6447501" cy="530374"/>
          </a:xfrm>
        </p:spPr>
        <p:txBody>
          <a:bodyPr>
            <a:normAutofit/>
          </a:bodyPr>
          <a:lstStyle/>
          <a:p>
            <a:r>
              <a:rPr lang="en-US" dirty="0"/>
              <a:t>Start Your Day With Exercise</a:t>
            </a:r>
            <a:endParaRPr lang="en-ID" dirty="0"/>
          </a:p>
        </p:txBody>
      </p:sp>
      <p:sp>
        <p:nvSpPr>
          <p:cNvPr id="3" name="Content Placeholder 2">
            <a:extLst>
              <a:ext uri="{FF2B5EF4-FFF2-40B4-BE49-F238E27FC236}">
                <a16:creationId xmlns:a16="http://schemas.microsoft.com/office/drawing/2014/main" id="{D24F929B-AAC0-2442-9D8F-2FD34352A893}"/>
              </a:ext>
            </a:extLst>
          </p:cNvPr>
          <p:cNvSpPr>
            <a:spLocks noGrp="1"/>
          </p:cNvSpPr>
          <p:nvPr>
            <p:ph idx="1"/>
          </p:nvPr>
        </p:nvSpPr>
        <p:spPr>
          <a:xfrm>
            <a:off x="860803" y="1851670"/>
            <a:ext cx="4359269" cy="2376264"/>
          </a:xfrm>
        </p:spPr>
        <p:txBody>
          <a:bodyPr>
            <a:normAutofit/>
          </a:bodyPr>
          <a:lstStyle/>
          <a:p>
            <a:r>
              <a:rPr lang="en-US" dirty="0"/>
              <a:t>Many people feel discouraged about regular exercise because they assume that it means that they have to hit the gym or run 25 km daily. </a:t>
            </a:r>
            <a:endParaRPr lang="en-ID" dirty="0"/>
          </a:p>
        </p:txBody>
      </p:sp>
    </p:spTree>
    <p:extLst>
      <p:ext uri="{BB962C8B-B14F-4D97-AF65-F5344CB8AC3E}">
        <p14:creationId xmlns:p14="http://schemas.microsoft.com/office/powerpoint/2010/main" val="24993247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4" presetClass="entr" presetSubtype="5" fill="hold" grpId="0" nodeType="withEffect">
                                  <p:stCondLst>
                                    <p:cond delay="50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randombar(vertical)">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691680" y="987574"/>
            <a:ext cx="3888432" cy="1368152"/>
          </a:xfrm>
        </p:spPr>
        <p:txBody>
          <a:bodyPr>
            <a:normAutofit/>
          </a:bodyPr>
          <a:lstStyle/>
          <a:p>
            <a:pPr algn="ctr"/>
            <a:r>
              <a:rPr lang="en-US" dirty="0"/>
              <a:t>In fact, playing with the kids and cleaning up the house is a form of exercise. </a:t>
            </a:r>
            <a:endParaRPr lang="en-ID" dirty="0"/>
          </a:p>
        </p:txBody>
      </p:sp>
      <p:pic>
        <p:nvPicPr>
          <p:cNvPr id="1026" name="Picture 2" descr="Vacation Cleaning – Pilot Management Services">
            <a:extLst>
              <a:ext uri="{FF2B5EF4-FFF2-40B4-BE49-F238E27FC236}">
                <a16:creationId xmlns:a16="http://schemas.microsoft.com/office/drawing/2014/main" id="{E14C5B73-2441-5540-A4AB-D241BA5442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4937" y="2345877"/>
            <a:ext cx="2521917" cy="1800575"/>
          </a:xfrm>
          <a:prstGeom prst="rect">
            <a:avLst/>
          </a:prstGeom>
          <a:noFill/>
          <a:ln w="15875">
            <a:solidFill>
              <a:schemeClr val="tx1">
                <a:lumMod val="85000"/>
                <a:lumOff val="1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819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50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par>
                                <p:cTn id="8" presetID="2" presetClass="entr" presetSubtype="4"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 calcmode="lin" valueType="num">
                                      <p:cBhvr additive="base">
                                        <p:cTn id="10" dur="500" fill="hold"/>
                                        <p:tgtEl>
                                          <p:spTgt spid="1026"/>
                                        </p:tgtEl>
                                        <p:attrNameLst>
                                          <p:attrName>ppt_x</p:attrName>
                                        </p:attrNameLst>
                                      </p:cBhvr>
                                      <p:tavLst>
                                        <p:tav tm="0">
                                          <p:val>
                                            <p:strVal val="#ppt_x"/>
                                          </p:val>
                                        </p:tav>
                                        <p:tav tm="100000">
                                          <p:val>
                                            <p:strVal val="#ppt_x"/>
                                          </p:val>
                                        </p:tav>
                                      </p:tavLst>
                                    </p:anim>
                                    <p:anim calcmode="lin" valueType="num">
                                      <p:cBhvr additive="base">
                                        <p:cTn id="11"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08755-07B9-E048-AAFF-7BBDFD34CE31}"/>
              </a:ext>
            </a:extLst>
          </p:cNvPr>
          <p:cNvSpPr>
            <a:spLocks noGrp="1"/>
          </p:cNvSpPr>
          <p:nvPr>
            <p:ph idx="1"/>
          </p:nvPr>
        </p:nvSpPr>
        <p:spPr>
          <a:xfrm>
            <a:off x="1979712" y="1707654"/>
            <a:ext cx="3528392" cy="1872208"/>
          </a:xfrm>
        </p:spPr>
        <p:txBody>
          <a:bodyPr>
            <a:normAutofit/>
          </a:bodyPr>
          <a:lstStyle/>
          <a:p>
            <a:pPr algn="ctr"/>
            <a:r>
              <a:rPr lang="en-US" dirty="0"/>
              <a:t>Start your day with exercise to set you in the right mood for the rest of the day. </a:t>
            </a:r>
            <a:endParaRPr lang="en-ID" dirty="0"/>
          </a:p>
        </p:txBody>
      </p:sp>
    </p:spTree>
    <p:extLst>
      <p:ext uri="{BB962C8B-B14F-4D97-AF65-F5344CB8AC3E}">
        <p14:creationId xmlns:p14="http://schemas.microsoft.com/office/powerpoint/2010/main" val="4019052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vertic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theme/theme1.xml><?xml version="1.0" encoding="utf-8"?>
<a:theme xmlns:a="http://schemas.openxmlformats.org/drawingml/2006/main" name="Facet">
  <a:themeElements>
    <a:clrScheme name="Red Orange">
      <a:dk1>
        <a:sysClr val="windowText" lastClr="000000"/>
      </a:dk1>
      <a:lt1>
        <a:sysClr val="window" lastClr="FFFFFF"/>
      </a:lt1>
      <a:dk2>
        <a:srgbClr val="505046"/>
      </a:dk2>
      <a:lt2>
        <a:srgbClr val="EEECE1"/>
      </a:lt2>
      <a:accent1>
        <a:srgbClr val="E84C22"/>
      </a:accent1>
      <a:accent2>
        <a:srgbClr val="FFBD47"/>
      </a:accent2>
      <a:accent3>
        <a:srgbClr val="B64926"/>
      </a:accent3>
      <a:accent4>
        <a:srgbClr val="FF8427"/>
      </a:accent4>
      <a:accent5>
        <a:srgbClr val="CC9900"/>
      </a:accent5>
      <a:accent6>
        <a:srgbClr val="B22600"/>
      </a:accent6>
      <a:hlink>
        <a:srgbClr val="CC9900"/>
      </a:hlink>
      <a:folHlink>
        <a:srgbClr val="666699"/>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1272</TotalTime>
  <Words>757</Words>
  <Application>Microsoft Macintosh PowerPoint</Application>
  <PresentationFormat>On-screen Show (16:9)</PresentationFormat>
  <Paragraphs>46</Paragraphs>
  <Slides>37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Trebuchet MS</vt:lpstr>
      <vt:lpstr>Wingdings 3</vt:lpstr>
      <vt:lpstr>Facet</vt:lpstr>
      <vt:lpstr>PowerPoint Presentation</vt:lpstr>
      <vt:lpstr>PowerPoint Presentation</vt:lpstr>
      <vt:lpstr>PowerPoint Presentation</vt:lpstr>
      <vt:lpstr>Focus On Your Mental Health</vt:lpstr>
      <vt:lpstr>PowerPoint Presentation</vt:lpstr>
      <vt:lpstr>PowerPoint Presentation</vt:lpstr>
      <vt:lpstr>Start Your Day With Exercise</vt:lpstr>
      <vt:lpstr>PowerPoint Presentation</vt:lpstr>
      <vt:lpstr>PowerPoint Presentation</vt:lpstr>
      <vt:lpstr>PowerPoint Presentation</vt:lpstr>
      <vt:lpstr>PowerPoint Presentation</vt:lpstr>
      <vt:lpstr>Maintain Ideal Mobility And Flexibility Levels</vt:lpstr>
      <vt:lpstr>PowerPoint Presentation</vt:lpstr>
      <vt:lpstr>PowerPoint Presentation</vt:lpstr>
      <vt:lpstr>PowerPoint Presentation</vt:lpstr>
      <vt:lpstr>Leverage Flexibility And Mobility Workouts</vt:lpstr>
      <vt:lpstr>PowerPoint Presentation</vt:lpstr>
      <vt:lpstr>PowerPoint Presentation</vt:lpstr>
      <vt:lpstr>Strength Train And Lift Heavy</vt:lpstr>
      <vt:lpstr>PowerPoint Presentation</vt:lpstr>
      <vt:lpstr>PowerPoint Presentation</vt:lpstr>
      <vt:lpstr>PowerPoint Presentation</vt:lpstr>
      <vt:lpstr>PowerPoint Presentation</vt:lpstr>
      <vt:lpstr>PowerPoint Presentation</vt:lpstr>
      <vt:lpstr>Check Your BMI</vt:lpstr>
      <vt:lpstr>PowerPoint Presentation</vt:lpstr>
      <vt:lpstr>PowerPoint Presentation</vt:lpstr>
      <vt:lpstr>PowerPoint Presentation</vt:lpstr>
      <vt:lpstr>Keep Healthy Bodyweight And Bodyfat Levels</vt:lpstr>
      <vt:lpstr>PowerPoint Presentation</vt:lpstr>
      <vt:lpstr>PowerPoint Presentation</vt:lpstr>
      <vt:lpstr>PowerPoint Presentation</vt:lpstr>
      <vt:lpstr>PowerPoint Presentation</vt:lpstr>
      <vt:lpstr>Eat Balanced Diets</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Wahyu Susanto</cp:lastModifiedBy>
  <cp:revision>97</cp:revision>
  <dcterms:created xsi:type="dcterms:W3CDTF">2018-10-15T07:11:14Z</dcterms:created>
  <dcterms:modified xsi:type="dcterms:W3CDTF">2021-03-26T10:18:04Z</dcterms:modified>
</cp:coreProperties>
</file>