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notesMasterIdLst>
    <p:notesMasterId r:id="rId45"/>
  </p:notesMasterIdLst>
  <p:sldIdLst>
    <p:sldId id="257" r:id="rId2"/>
    <p:sldId id="285" r:id="rId3"/>
    <p:sldId id="261" r:id="rId4"/>
    <p:sldId id="288" r:id="rId5"/>
    <p:sldId id="294" r:id="rId6"/>
    <p:sldId id="295" r:id="rId7"/>
    <p:sldId id="296" r:id="rId8"/>
    <p:sldId id="297" r:id="rId9"/>
    <p:sldId id="298" r:id="rId10"/>
    <p:sldId id="299" r:id="rId11"/>
    <p:sldId id="286" r:id="rId12"/>
    <p:sldId id="28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 id="314" r:id="rId28"/>
    <p:sldId id="315" r:id="rId29"/>
    <p:sldId id="316" r:id="rId30"/>
    <p:sldId id="317" r:id="rId31"/>
    <p:sldId id="318" r:id="rId32"/>
    <p:sldId id="319" r:id="rId33"/>
    <p:sldId id="320" r:id="rId34"/>
    <p:sldId id="290" r:id="rId35"/>
    <p:sldId id="291" r:id="rId36"/>
    <p:sldId id="321" r:id="rId37"/>
    <p:sldId id="292" r:id="rId38"/>
    <p:sldId id="293" r:id="rId39"/>
    <p:sldId id="322" r:id="rId40"/>
    <p:sldId id="323" r:id="rId41"/>
    <p:sldId id="324" r:id="rId42"/>
    <p:sldId id="325" r:id="rId43"/>
    <p:sldId id="326" r:id="rId4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9E5"/>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10"/>
    <p:restoredTop sz="94650"/>
  </p:normalViewPr>
  <p:slideViewPr>
    <p:cSldViewPr>
      <p:cViewPr varScale="1">
        <p:scale>
          <a:sx n="160" d="100"/>
          <a:sy n="160" d="100"/>
        </p:scale>
        <p:origin x="176" y="416"/>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146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8BA754-79BD-4972-839A-D62EA2C7C3EA}" type="datetimeFigureOut">
              <a:rPr lang="en-US" smtClean="0"/>
              <a:pPr/>
              <a:t>5/29/20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9BBF2C-A7F8-4A46-8FD9-0FE6834BDEB8}" type="slidenum">
              <a:rPr lang="en-US" smtClean="0"/>
              <a:pPr/>
              <a:t>‹#›</a:t>
            </a:fld>
            <a:endParaRPr lang="en-US"/>
          </a:p>
        </p:txBody>
      </p:sp>
    </p:spTree>
    <p:extLst>
      <p:ext uri="{BB962C8B-B14F-4D97-AF65-F5344CB8AC3E}">
        <p14:creationId xmlns:p14="http://schemas.microsoft.com/office/powerpoint/2010/main" val="220163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C59BBF2C-A7F8-4A46-8FD9-0FE6834BDEB8}" type="slidenum">
              <a:rPr lang="en-US" smtClean="0"/>
              <a:pPr/>
              <a:t>1</a:t>
            </a:fld>
            <a:endParaRPr lang="en-US"/>
          </a:p>
        </p:txBody>
      </p:sp>
    </p:spTree>
    <p:extLst>
      <p:ext uri="{BB962C8B-B14F-4D97-AF65-F5344CB8AC3E}">
        <p14:creationId xmlns:p14="http://schemas.microsoft.com/office/powerpoint/2010/main" val="3078734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106322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835582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6500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348389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913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984521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4270950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17799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1431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8241E9-601D-4A27-BF72-C7763949FF5A}" type="datetimeFigureOut">
              <a:rPr lang="en-US" smtClean="0"/>
              <a:pPr/>
              <a:t>5/29/20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27158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361306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8241E9-601D-4A27-BF72-C7763949FF5A}" type="datetimeFigureOut">
              <a:rPr lang="en-US" smtClean="0"/>
              <a:pPr/>
              <a:t>5/29/20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832956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8241E9-601D-4A27-BF72-C7763949FF5A}" type="datetimeFigureOut">
              <a:rPr lang="en-US" smtClean="0"/>
              <a:pPr/>
              <a:t>5/29/20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2745068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8241E9-601D-4A27-BF72-C7763949FF5A}" type="datetimeFigureOut">
              <a:rPr lang="en-US" smtClean="0"/>
              <a:pPr/>
              <a:t>5/29/20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1309114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Tree>
    <p:extLst>
      <p:ext uri="{BB962C8B-B14F-4D97-AF65-F5344CB8AC3E}">
        <p14:creationId xmlns:p14="http://schemas.microsoft.com/office/powerpoint/2010/main" val="78158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6AFA4-EB3C-4B7D-993E-220BD55D95C0}" type="slidenum">
              <a:rPr lang="en-US" smtClean="0"/>
              <a:pPr/>
              <a:t>‹#›</a:t>
            </a:fld>
            <a:endParaRPr lang="en-US"/>
          </a:p>
        </p:txBody>
      </p:sp>
      <p:sp>
        <p:nvSpPr>
          <p:cNvPr id="5" name="Date Placeholder 4"/>
          <p:cNvSpPr>
            <a:spLocks noGrp="1"/>
          </p:cNvSpPr>
          <p:nvPr>
            <p:ph type="dt" sz="half" idx="10"/>
          </p:nvPr>
        </p:nvSpPr>
        <p:spPr/>
        <p:txBody>
          <a:bodyPr/>
          <a:lstStyle/>
          <a:p>
            <a:fld id="{4D8241E9-601D-4A27-BF72-C7763949FF5A}" type="datetimeFigureOut">
              <a:rPr lang="en-US" smtClean="0"/>
              <a:pPr/>
              <a:t>5/29/20</a:t>
            </a:fld>
            <a:endParaRPr lang="en-US"/>
          </a:p>
        </p:txBody>
      </p:sp>
    </p:spTree>
    <p:extLst>
      <p:ext uri="{BB962C8B-B14F-4D97-AF65-F5344CB8AC3E}">
        <p14:creationId xmlns:p14="http://schemas.microsoft.com/office/powerpoint/2010/main" val="379009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4D8241E9-601D-4A27-BF72-C7763949FF5A}" type="datetimeFigureOut">
              <a:rPr lang="en-US" smtClean="0"/>
              <a:pPr/>
              <a:t>5/29/20</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4586AFA4-EB3C-4B7D-993E-220BD55D95C0}" type="slidenum">
              <a:rPr lang="en-US" smtClean="0"/>
              <a:pPr/>
              <a:t>‹#›</a:t>
            </a:fld>
            <a:endParaRPr lang="en-US"/>
          </a:p>
        </p:txBody>
      </p:sp>
    </p:spTree>
    <p:extLst>
      <p:ext uri="{BB962C8B-B14F-4D97-AF65-F5344CB8AC3E}">
        <p14:creationId xmlns:p14="http://schemas.microsoft.com/office/powerpoint/2010/main" val="1694041908"/>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Lst>
  <p:txStyles>
    <p:titleStyle>
      <a:lvl1pPr algn="l" defTabSz="342900" rtl="0" eaLnBrk="1" latinLnBrk="0" hangingPunct="1">
        <a:spcBef>
          <a:spcPct val="0"/>
        </a:spcBef>
        <a:buNone/>
        <a:defRPr sz="2600" kern="1200">
          <a:solidFill>
            <a:schemeClr val="accent1"/>
          </a:solidFill>
          <a:latin typeface="Calibri" panose="020F0502020204030204" pitchFamily="34" charset="0"/>
          <a:ea typeface="+mj-ea"/>
          <a:cs typeface="Calibri" panose="020F050202020403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75000"/>
              <a:lumOff val="2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9554" r="2275"/>
          <a:stretch/>
        </p:blipFill>
        <p:spPr>
          <a:xfrm>
            <a:off x="-18257" y="-55658"/>
            <a:ext cx="9279351" cy="5225448"/>
          </a:xfrm>
          <a:prstGeom prst="rect">
            <a:avLst/>
          </a:prstGeom>
        </p:spPr>
      </p:pic>
      <p:sp>
        <p:nvSpPr>
          <p:cNvPr id="10" name="Rectangle 9">
            <a:extLst>
              <a:ext uri="{FF2B5EF4-FFF2-40B4-BE49-F238E27FC236}">
                <a16:creationId xmlns:a16="http://schemas.microsoft.com/office/drawing/2014/main" id="{E9C44ADE-5969-E345-9A29-D3F18514F321}"/>
              </a:ext>
            </a:extLst>
          </p:cNvPr>
          <p:cNvSpPr/>
          <p:nvPr/>
        </p:nvSpPr>
        <p:spPr>
          <a:xfrm>
            <a:off x="5334000" y="2343150"/>
            <a:ext cx="3581400" cy="2514600"/>
          </a:xfrm>
          <a:prstGeom prst="rect">
            <a:avLst/>
          </a:prstGeom>
          <a:noFill/>
          <a:ln w="571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985AB16-A654-B842-91B1-87A656B0390F}"/>
              </a:ext>
            </a:extLst>
          </p:cNvPr>
          <p:cNvSpPr/>
          <p:nvPr/>
        </p:nvSpPr>
        <p:spPr>
          <a:xfrm>
            <a:off x="5410200" y="2419350"/>
            <a:ext cx="3429000" cy="2362200"/>
          </a:xfrm>
          <a:prstGeom prst="rect">
            <a:avLst/>
          </a:prstGeom>
          <a:solidFill>
            <a:schemeClr val="bg1"/>
          </a:soli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2" name="TextBox 11">
            <a:extLst>
              <a:ext uri="{FF2B5EF4-FFF2-40B4-BE49-F238E27FC236}">
                <a16:creationId xmlns:a16="http://schemas.microsoft.com/office/drawing/2014/main" id="{3086809A-4301-AD41-933D-AE418453FFDA}"/>
              </a:ext>
            </a:extLst>
          </p:cNvPr>
          <p:cNvSpPr txBox="1"/>
          <p:nvPr/>
        </p:nvSpPr>
        <p:spPr>
          <a:xfrm>
            <a:off x="5486400" y="2677120"/>
            <a:ext cx="3276600" cy="1846659"/>
          </a:xfrm>
          <a:prstGeom prst="rect">
            <a:avLst/>
          </a:prstGeom>
          <a:noFill/>
        </p:spPr>
        <p:txBody>
          <a:bodyPr wrap="square" rtlCol="0">
            <a:spAutoFit/>
          </a:bodyPr>
          <a:lstStyle/>
          <a:p>
            <a:pPr algn="ctr"/>
            <a:r>
              <a:rPr lang="en-US" sz="3800" b="1" dirty="0">
                <a:latin typeface="Calibri" panose="020F0502020204030204" pitchFamily="34" charset="0"/>
                <a:cs typeface="Calibri" panose="020F0502020204030204" pitchFamily="34" charset="0"/>
              </a:rPr>
              <a:t>A Guide To Organizing Your Home</a:t>
            </a:r>
            <a:endParaRPr lang="en-ID" sz="38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6D5E990-258F-CA4F-8679-435B0697A428}"/>
              </a:ext>
            </a:extLst>
          </p:cNvPr>
          <p:cNvSpPr txBox="1">
            <a:spLocks/>
          </p:cNvSpPr>
          <p:nvPr/>
        </p:nvSpPr>
        <p:spPr>
          <a:xfrm>
            <a:off x="761661" y="1851670"/>
            <a:ext cx="4680520" cy="3096344"/>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Donate – if you don’t want an item anymore but a charity or another person may want it, you can put it in this basket.</a:t>
            </a:r>
            <a:endParaRPr lang="en-ID" dirty="0"/>
          </a:p>
        </p:txBody>
      </p:sp>
    </p:spTree>
    <p:extLst>
      <p:ext uri="{BB962C8B-B14F-4D97-AF65-F5344CB8AC3E}">
        <p14:creationId xmlns:p14="http://schemas.microsoft.com/office/powerpoint/2010/main" val="68131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932811" y="1275606"/>
            <a:ext cx="6447501" cy="602382"/>
          </a:xfrm>
        </p:spPr>
        <p:txBody>
          <a:bodyPr>
            <a:normAutofit/>
          </a:bodyPr>
          <a:lstStyle/>
          <a:p>
            <a:r>
              <a:rPr lang="en-US" dirty="0"/>
              <a:t>Tackling The Floors, Drawers And Closets </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932811" y="1923678"/>
            <a:ext cx="4287261" cy="2160240"/>
          </a:xfrm>
        </p:spPr>
        <p:txBody>
          <a:bodyPr>
            <a:normAutofit/>
          </a:bodyPr>
          <a:lstStyle/>
          <a:p>
            <a:r>
              <a:rPr lang="en-US" dirty="0"/>
              <a:t>Once you’ve got your baskets prepared and your strategy laid out, you can begin tackling the floors, drawers, closets and cabinets.</a:t>
            </a:r>
            <a:endParaRPr lang="en-ID" dirty="0"/>
          </a:p>
        </p:txBody>
      </p:sp>
    </p:spTree>
    <p:extLst>
      <p:ext uri="{BB962C8B-B14F-4D97-AF65-F5344CB8AC3E}">
        <p14:creationId xmlns:p14="http://schemas.microsoft.com/office/powerpoint/2010/main" val="264236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635646"/>
            <a:ext cx="3888432" cy="2016224"/>
          </a:xfrm>
        </p:spPr>
        <p:txBody>
          <a:bodyPr>
            <a:normAutofit/>
          </a:bodyPr>
          <a:lstStyle/>
          <a:p>
            <a:pPr algn="ctr"/>
            <a:r>
              <a:rPr lang="en-US" dirty="0"/>
              <a:t>It may be a good idea to begin with your bathroom since the clutter here is likely to be relatively minimal.</a:t>
            </a:r>
            <a:endParaRPr lang="en-ID" dirty="0"/>
          </a:p>
        </p:txBody>
      </p:sp>
    </p:spTree>
    <p:extLst>
      <p:ext uri="{BB962C8B-B14F-4D97-AF65-F5344CB8AC3E}">
        <p14:creationId xmlns:p14="http://schemas.microsoft.com/office/powerpoint/2010/main" val="223169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15616" y="1707654"/>
            <a:ext cx="5400600" cy="2736304"/>
          </a:xfrm>
        </p:spPr>
        <p:txBody>
          <a:bodyPr>
            <a:normAutofit/>
          </a:bodyPr>
          <a:lstStyle/>
          <a:p>
            <a:pPr algn="ctr"/>
            <a:r>
              <a:rPr lang="en-US" dirty="0"/>
              <a:t>Begin with the medicine cabinet – discard any outdated products, makeup or medications and immediately put all items to keep back in the cabinet.</a:t>
            </a:r>
            <a:endParaRPr lang="en-ID" dirty="0"/>
          </a:p>
        </p:txBody>
      </p:sp>
    </p:spTree>
    <p:extLst>
      <p:ext uri="{BB962C8B-B14F-4D97-AF65-F5344CB8AC3E}">
        <p14:creationId xmlns:p14="http://schemas.microsoft.com/office/powerpoint/2010/main" val="258713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635646"/>
            <a:ext cx="4824536" cy="2088232"/>
          </a:xfrm>
        </p:spPr>
        <p:txBody>
          <a:bodyPr>
            <a:normAutofit/>
          </a:bodyPr>
          <a:lstStyle/>
          <a:p>
            <a:pPr algn="ctr"/>
            <a:r>
              <a:rPr lang="en-US" dirty="0"/>
              <a:t>Take everything out, decide what needs to be kept and what needs to be thrown out then put the items you want to keep back in the drawers.</a:t>
            </a:r>
            <a:endParaRPr lang="en-ID" dirty="0"/>
          </a:p>
        </p:txBody>
      </p:sp>
    </p:spTree>
    <p:extLst>
      <p:ext uri="{BB962C8B-B14F-4D97-AF65-F5344CB8AC3E}">
        <p14:creationId xmlns:p14="http://schemas.microsoft.com/office/powerpoint/2010/main" val="274785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779662"/>
            <a:ext cx="3744416" cy="2736304"/>
          </a:xfrm>
        </p:spPr>
        <p:txBody>
          <a:bodyPr>
            <a:normAutofit/>
          </a:bodyPr>
          <a:lstStyle/>
          <a:p>
            <a:pPr algn="ctr"/>
            <a:r>
              <a:rPr lang="en-US" dirty="0"/>
              <a:t>If any items remain that are not trash, sort them quickly into the five baskets so you can deal with them later.</a:t>
            </a:r>
            <a:endParaRPr lang="en-ID" dirty="0"/>
          </a:p>
        </p:txBody>
      </p:sp>
    </p:spTree>
    <p:extLst>
      <p:ext uri="{BB962C8B-B14F-4D97-AF65-F5344CB8AC3E}">
        <p14:creationId xmlns:p14="http://schemas.microsoft.com/office/powerpoint/2010/main" val="419747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779662"/>
            <a:ext cx="3744416" cy="2736304"/>
          </a:xfrm>
        </p:spPr>
        <p:txBody>
          <a:bodyPr>
            <a:normAutofit/>
          </a:bodyPr>
          <a:lstStyle/>
          <a:p>
            <a:pPr algn="ctr"/>
            <a:r>
              <a:rPr lang="en-US" dirty="0"/>
              <a:t>The bedroom is a bigger task. Remove anything that doesn’t belong and sort it into the appropriate basket. </a:t>
            </a:r>
            <a:endParaRPr lang="en-ID" dirty="0"/>
          </a:p>
        </p:txBody>
      </p:sp>
    </p:spTree>
    <p:extLst>
      <p:ext uri="{BB962C8B-B14F-4D97-AF65-F5344CB8AC3E}">
        <p14:creationId xmlns:p14="http://schemas.microsoft.com/office/powerpoint/2010/main" val="153789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779662"/>
            <a:ext cx="4392488" cy="2736304"/>
          </a:xfrm>
        </p:spPr>
        <p:txBody>
          <a:bodyPr>
            <a:normAutofit/>
          </a:bodyPr>
          <a:lstStyle/>
          <a:p>
            <a:pPr algn="ctr"/>
            <a:r>
              <a:rPr lang="en-US" dirty="0"/>
              <a:t>If there are any items you don’t use, like an empty tissue box, a broken charger or a pen that doesn’t work, get rid of them.</a:t>
            </a:r>
            <a:endParaRPr lang="en-ID" dirty="0"/>
          </a:p>
        </p:txBody>
      </p:sp>
    </p:spTree>
    <p:extLst>
      <p:ext uri="{BB962C8B-B14F-4D97-AF65-F5344CB8AC3E}">
        <p14:creationId xmlns:p14="http://schemas.microsoft.com/office/powerpoint/2010/main" val="147122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059582"/>
            <a:ext cx="4176464" cy="1080120"/>
          </a:xfrm>
        </p:spPr>
        <p:txBody>
          <a:bodyPr>
            <a:normAutofit/>
          </a:bodyPr>
          <a:lstStyle/>
          <a:p>
            <a:pPr algn="ctr"/>
            <a:r>
              <a:rPr lang="en-US" dirty="0"/>
              <a:t>Next, move on to the chests, bureaus and dressers.</a:t>
            </a:r>
            <a:endParaRPr lang="en-ID" dirty="0"/>
          </a:p>
        </p:txBody>
      </p:sp>
      <p:pic>
        <p:nvPicPr>
          <p:cNvPr id="2" name="Picture 1">
            <a:extLst>
              <a:ext uri="{FF2B5EF4-FFF2-40B4-BE49-F238E27FC236}">
                <a16:creationId xmlns:a16="http://schemas.microsoft.com/office/drawing/2014/main" id="{C2077C1F-C953-6741-9368-0EDBB3ACE06C}"/>
              </a:ext>
            </a:extLst>
          </p:cNvPr>
          <p:cNvPicPr>
            <a:picLocks noChangeAspect="1"/>
          </p:cNvPicPr>
          <p:nvPr/>
        </p:nvPicPr>
        <p:blipFill>
          <a:blip r:embed="rId2"/>
          <a:stretch>
            <a:fillRect/>
          </a:stretch>
        </p:blipFill>
        <p:spPr>
          <a:xfrm>
            <a:off x="2638053" y="2067694"/>
            <a:ext cx="2139702" cy="2139702"/>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9872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491630"/>
            <a:ext cx="4176464" cy="2736304"/>
          </a:xfrm>
        </p:spPr>
        <p:txBody>
          <a:bodyPr>
            <a:normAutofit/>
          </a:bodyPr>
          <a:lstStyle/>
          <a:p>
            <a:pPr algn="ctr"/>
            <a:r>
              <a:rPr lang="en-US" dirty="0"/>
              <a:t>Empty your bureau, drawers and cabinets and put any items that are still in good condition but that you no longer wear into the donation basket.</a:t>
            </a:r>
            <a:endParaRPr lang="en-ID" dirty="0"/>
          </a:p>
        </p:txBody>
      </p:sp>
    </p:spTree>
    <p:extLst>
      <p:ext uri="{BB962C8B-B14F-4D97-AF65-F5344CB8AC3E}">
        <p14:creationId xmlns:p14="http://schemas.microsoft.com/office/powerpoint/2010/main" val="72356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187624" y="1635646"/>
            <a:ext cx="5184576" cy="2520280"/>
          </a:xfrm>
        </p:spPr>
        <p:txBody>
          <a:bodyPr>
            <a:normAutofit/>
          </a:bodyPr>
          <a:lstStyle/>
          <a:p>
            <a:pPr algn="ctr"/>
            <a:r>
              <a:rPr lang="en-US" dirty="0"/>
              <a:t>Are you ready to organize your home to reclaim your life but aren’t sure where to start? Then here is a complete guide to help you begin the task. </a:t>
            </a:r>
            <a:endParaRPr lang="en-ID" dirty="0"/>
          </a:p>
        </p:txBody>
      </p:sp>
    </p:spTree>
    <p:extLst>
      <p:ext uri="{BB962C8B-B14F-4D97-AF65-F5344CB8AC3E}">
        <p14:creationId xmlns:p14="http://schemas.microsoft.com/office/powerpoint/2010/main" val="263401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763688" y="1563638"/>
            <a:ext cx="4032448" cy="2736304"/>
          </a:xfrm>
        </p:spPr>
        <p:txBody>
          <a:bodyPr>
            <a:normAutofit/>
          </a:bodyPr>
          <a:lstStyle/>
          <a:p>
            <a:pPr algn="ctr"/>
            <a:r>
              <a:rPr lang="en-US" dirty="0"/>
              <a:t>No matter how tempted you may be to simply put items back into drawers or cabinets, avoid that temptation.</a:t>
            </a:r>
            <a:endParaRPr lang="en-ID" dirty="0"/>
          </a:p>
        </p:txBody>
      </p:sp>
    </p:spTree>
    <p:extLst>
      <p:ext uri="{BB962C8B-B14F-4D97-AF65-F5344CB8AC3E}">
        <p14:creationId xmlns:p14="http://schemas.microsoft.com/office/powerpoint/2010/main" val="200435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987574"/>
            <a:ext cx="4176464" cy="1296144"/>
          </a:xfrm>
        </p:spPr>
        <p:txBody>
          <a:bodyPr>
            <a:normAutofit/>
          </a:bodyPr>
          <a:lstStyle/>
          <a:p>
            <a:pPr algn="ctr"/>
            <a:r>
              <a:rPr lang="en-US" dirty="0"/>
              <a:t>Throw away or recycle any items that haven’t been used for six months or more.</a:t>
            </a:r>
            <a:endParaRPr lang="en-ID" dirty="0"/>
          </a:p>
        </p:txBody>
      </p:sp>
      <p:pic>
        <p:nvPicPr>
          <p:cNvPr id="2" name="Picture 1">
            <a:extLst>
              <a:ext uri="{FF2B5EF4-FFF2-40B4-BE49-F238E27FC236}">
                <a16:creationId xmlns:a16="http://schemas.microsoft.com/office/drawing/2014/main" id="{BD63FAC9-1AB3-D64D-8D4F-59B2AC48D9BB}"/>
              </a:ext>
            </a:extLst>
          </p:cNvPr>
          <p:cNvPicPr>
            <a:picLocks noChangeAspect="1"/>
          </p:cNvPicPr>
          <p:nvPr/>
        </p:nvPicPr>
        <p:blipFill>
          <a:blip r:embed="rId2"/>
          <a:stretch>
            <a:fillRect/>
          </a:stretch>
        </p:blipFill>
        <p:spPr>
          <a:xfrm>
            <a:off x="2619395" y="2427734"/>
            <a:ext cx="2321033" cy="185682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8376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907704" y="1635646"/>
            <a:ext cx="3600400" cy="2736304"/>
          </a:xfrm>
        </p:spPr>
        <p:txBody>
          <a:bodyPr>
            <a:normAutofit/>
          </a:bodyPr>
          <a:lstStyle/>
          <a:p>
            <a:pPr algn="ctr"/>
            <a:r>
              <a:rPr lang="en-US" dirty="0"/>
              <a:t>The closet is the next big job. Go through each category and sort your items into five piles. </a:t>
            </a:r>
            <a:endParaRPr lang="en-ID" dirty="0"/>
          </a:p>
        </p:txBody>
      </p:sp>
    </p:spTree>
    <p:extLst>
      <p:ext uri="{BB962C8B-B14F-4D97-AF65-F5344CB8AC3E}">
        <p14:creationId xmlns:p14="http://schemas.microsoft.com/office/powerpoint/2010/main" val="114774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491630"/>
            <a:ext cx="4392488" cy="2736304"/>
          </a:xfrm>
        </p:spPr>
        <p:txBody>
          <a:bodyPr>
            <a:normAutofit/>
          </a:bodyPr>
          <a:lstStyle/>
          <a:p>
            <a:pPr algn="ctr"/>
            <a:r>
              <a:rPr lang="en-US" dirty="0"/>
              <a:t>One will be for any items that are in the incorrect place. One will be for items to be dry cleaned or repaired, and one will be for items to be donated.</a:t>
            </a:r>
            <a:endParaRPr lang="en-ID" dirty="0"/>
          </a:p>
          <a:p>
            <a:pPr algn="ctr"/>
            <a:endParaRPr lang="en-ID" dirty="0"/>
          </a:p>
        </p:txBody>
      </p:sp>
    </p:spTree>
    <p:extLst>
      <p:ext uri="{BB962C8B-B14F-4D97-AF65-F5344CB8AC3E}">
        <p14:creationId xmlns:p14="http://schemas.microsoft.com/office/powerpoint/2010/main" val="196271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563638"/>
            <a:ext cx="4320480" cy="2736304"/>
          </a:xfrm>
        </p:spPr>
        <p:txBody>
          <a:bodyPr>
            <a:normAutofit/>
          </a:bodyPr>
          <a:lstStyle/>
          <a:p>
            <a:pPr algn="ctr"/>
            <a:r>
              <a:rPr lang="en-US" dirty="0"/>
              <a:t>Moving on to the entryway, you’ll find that even the smallest space will have some clutter to be dealt with.</a:t>
            </a:r>
            <a:endParaRPr lang="en-ID" dirty="0"/>
          </a:p>
        </p:txBody>
      </p:sp>
    </p:spTree>
    <p:extLst>
      <p:ext uri="{BB962C8B-B14F-4D97-AF65-F5344CB8AC3E}">
        <p14:creationId xmlns:p14="http://schemas.microsoft.com/office/powerpoint/2010/main" val="15379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280360"/>
            <a:ext cx="4176464" cy="1368152"/>
          </a:xfrm>
        </p:spPr>
        <p:txBody>
          <a:bodyPr>
            <a:normAutofit/>
          </a:bodyPr>
          <a:lstStyle/>
          <a:p>
            <a:pPr algn="ctr"/>
            <a:r>
              <a:rPr lang="en-US" dirty="0"/>
              <a:t>Remove all items in the drawers and decide whether to toss or keep them.</a:t>
            </a:r>
            <a:endParaRPr lang="en-ID" dirty="0"/>
          </a:p>
        </p:txBody>
      </p:sp>
      <p:pic>
        <p:nvPicPr>
          <p:cNvPr id="2" name="Picture 1">
            <a:extLst>
              <a:ext uri="{FF2B5EF4-FFF2-40B4-BE49-F238E27FC236}">
                <a16:creationId xmlns:a16="http://schemas.microsoft.com/office/drawing/2014/main" id="{1BD55EE8-C7FE-B349-A9BC-CB0A9B7D89CD}"/>
              </a:ext>
            </a:extLst>
          </p:cNvPr>
          <p:cNvPicPr>
            <a:picLocks noChangeAspect="1"/>
          </p:cNvPicPr>
          <p:nvPr/>
        </p:nvPicPr>
        <p:blipFill>
          <a:blip r:embed="rId2"/>
          <a:stretch>
            <a:fillRect/>
          </a:stretch>
        </p:blipFill>
        <p:spPr>
          <a:xfrm>
            <a:off x="2503996" y="2648512"/>
            <a:ext cx="2551832" cy="143540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163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03648" y="1347614"/>
            <a:ext cx="4824536" cy="2736304"/>
          </a:xfrm>
        </p:spPr>
        <p:txBody>
          <a:bodyPr>
            <a:normAutofit/>
          </a:bodyPr>
          <a:lstStyle/>
          <a:p>
            <a:pPr algn="ctr"/>
            <a:r>
              <a:rPr lang="en-US" dirty="0"/>
              <a:t>The kitchen is a major space to address, and it can also be the most challenging to keep clutter-free in the long-term since so many activities take place there, from cooking and eating to socializing.</a:t>
            </a:r>
            <a:endParaRPr lang="en-ID" dirty="0"/>
          </a:p>
        </p:txBody>
      </p:sp>
    </p:spTree>
    <p:extLst>
      <p:ext uri="{BB962C8B-B14F-4D97-AF65-F5344CB8AC3E}">
        <p14:creationId xmlns:p14="http://schemas.microsoft.com/office/powerpoint/2010/main" val="74395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79662"/>
            <a:ext cx="4752528" cy="2736304"/>
          </a:xfrm>
        </p:spPr>
        <p:txBody>
          <a:bodyPr>
            <a:normAutofit/>
          </a:bodyPr>
          <a:lstStyle/>
          <a:p>
            <a:pPr algn="ctr"/>
            <a:r>
              <a:rPr lang="en-US" dirty="0"/>
              <a:t>You can opt to either go through each zone one at a time or focus on a single category of an item before moving on to the next. </a:t>
            </a:r>
            <a:endParaRPr lang="en-ID" dirty="0"/>
          </a:p>
        </p:txBody>
      </p:sp>
    </p:spTree>
    <p:extLst>
      <p:ext uri="{BB962C8B-B14F-4D97-AF65-F5344CB8AC3E}">
        <p14:creationId xmlns:p14="http://schemas.microsoft.com/office/powerpoint/2010/main" val="242507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331640" y="1491630"/>
            <a:ext cx="4968552" cy="2736304"/>
          </a:xfrm>
        </p:spPr>
        <p:txBody>
          <a:bodyPr>
            <a:normAutofit/>
          </a:bodyPr>
          <a:lstStyle/>
          <a:p>
            <a:pPr algn="ctr"/>
            <a:r>
              <a:rPr lang="en-US" dirty="0"/>
              <a:t>Completely empty your chosen space. The upper cabinets and pantry are a good place to begin before moving on to the drawers, under-sink area and lower cabinets. </a:t>
            </a:r>
            <a:endParaRPr lang="en-ID" dirty="0"/>
          </a:p>
        </p:txBody>
      </p:sp>
    </p:spTree>
    <p:extLst>
      <p:ext uri="{BB962C8B-B14F-4D97-AF65-F5344CB8AC3E}">
        <p14:creationId xmlns:p14="http://schemas.microsoft.com/office/powerpoint/2010/main" val="344732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203598"/>
            <a:ext cx="4176464" cy="1080120"/>
          </a:xfrm>
        </p:spPr>
        <p:txBody>
          <a:bodyPr>
            <a:normAutofit/>
          </a:bodyPr>
          <a:lstStyle/>
          <a:p>
            <a:pPr algn="ctr"/>
            <a:r>
              <a:rPr lang="en-US" dirty="0"/>
              <a:t>The final area to tackle is the living room.</a:t>
            </a:r>
            <a:endParaRPr lang="en-ID" dirty="0"/>
          </a:p>
        </p:txBody>
      </p:sp>
      <p:pic>
        <p:nvPicPr>
          <p:cNvPr id="2" name="Picture 1">
            <a:extLst>
              <a:ext uri="{FF2B5EF4-FFF2-40B4-BE49-F238E27FC236}">
                <a16:creationId xmlns:a16="http://schemas.microsoft.com/office/drawing/2014/main" id="{0171E6B5-F68C-874A-B0C3-6CB1A36B312D}"/>
              </a:ext>
            </a:extLst>
          </p:cNvPr>
          <p:cNvPicPr>
            <a:picLocks noChangeAspect="1"/>
          </p:cNvPicPr>
          <p:nvPr/>
        </p:nvPicPr>
        <p:blipFill>
          <a:blip r:embed="rId2"/>
          <a:stretch>
            <a:fillRect/>
          </a:stretch>
        </p:blipFill>
        <p:spPr>
          <a:xfrm>
            <a:off x="2395984" y="2256217"/>
            <a:ext cx="2623840" cy="147591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4009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563638"/>
            <a:ext cx="6447501" cy="602382"/>
          </a:xfrm>
        </p:spPr>
        <p:txBody>
          <a:bodyPr>
            <a:normAutofit/>
          </a:bodyPr>
          <a:lstStyle/>
          <a:p>
            <a:r>
              <a:rPr lang="en-US" dirty="0"/>
              <a:t>A Systematic Approach</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To be successful in organizing your home, the key is to take a systematic approach.</a:t>
            </a:r>
            <a:endParaRPr lang="en-ID" dirty="0"/>
          </a:p>
        </p:txBody>
      </p:sp>
    </p:spTree>
    <p:extLst>
      <p:ext uri="{BB962C8B-B14F-4D97-AF65-F5344CB8AC3E}">
        <p14:creationId xmlns:p14="http://schemas.microsoft.com/office/powerpoint/2010/main" val="418667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779662"/>
            <a:ext cx="4608512" cy="2736304"/>
          </a:xfrm>
        </p:spPr>
        <p:txBody>
          <a:bodyPr>
            <a:normAutofit/>
          </a:bodyPr>
          <a:lstStyle/>
          <a:p>
            <a:pPr algn="ctr"/>
            <a:r>
              <a:rPr lang="en-US" dirty="0"/>
              <a:t>To begin, decide on where you’re going to store all your commonly used items like your books, magazines and remote controls.</a:t>
            </a:r>
            <a:endParaRPr lang="en-ID" dirty="0"/>
          </a:p>
        </p:txBody>
      </p:sp>
    </p:spTree>
    <p:extLst>
      <p:ext uri="{BB962C8B-B14F-4D97-AF65-F5344CB8AC3E}">
        <p14:creationId xmlns:p14="http://schemas.microsoft.com/office/powerpoint/2010/main" val="306829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707654"/>
            <a:ext cx="3888432" cy="2736304"/>
          </a:xfrm>
        </p:spPr>
        <p:txBody>
          <a:bodyPr>
            <a:normAutofit/>
          </a:bodyPr>
          <a:lstStyle/>
          <a:p>
            <a:pPr algn="ctr"/>
            <a:r>
              <a:rPr lang="en-US" dirty="0"/>
              <a:t>Put any books away. If there is any paperwork to deal with, put it to one side, and fold up any blankets. </a:t>
            </a:r>
            <a:endParaRPr lang="en-ID" dirty="0"/>
          </a:p>
        </p:txBody>
      </p:sp>
    </p:spTree>
    <p:extLst>
      <p:ext uri="{BB962C8B-B14F-4D97-AF65-F5344CB8AC3E}">
        <p14:creationId xmlns:p14="http://schemas.microsoft.com/office/powerpoint/2010/main" val="108215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19672" y="1347614"/>
            <a:ext cx="4176464" cy="1080120"/>
          </a:xfrm>
        </p:spPr>
        <p:txBody>
          <a:bodyPr>
            <a:normAutofit/>
          </a:bodyPr>
          <a:lstStyle/>
          <a:p>
            <a:pPr algn="ctr"/>
            <a:r>
              <a:rPr lang="en-US" dirty="0"/>
              <a:t>Check your electronic items and get rid of any that don’t work.</a:t>
            </a:r>
            <a:endParaRPr lang="en-ID" dirty="0"/>
          </a:p>
        </p:txBody>
      </p:sp>
      <p:pic>
        <p:nvPicPr>
          <p:cNvPr id="2" name="Picture 1">
            <a:extLst>
              <a:ext uri="{FF2B5EF4-FFF2-40B4-BE49-F238E27FC236}">
                <a16:creationId xmlns:a16="http://schemas.microsoft.com/office/drawing/2014/main" id="{C9FCEFE6-699B-1443-A788-10A7F8EAA440}"/>
              </a:ext>
            </a:extLst>
          </p:cNvPr>
          <p:cNvPicPr>
            <a:picLocks noChangeAspect="1"/>
          </p:cNvPicPr>
          <p:nvPr/>
        </p:nvPicPr>
        <p:blipFill>
          <a:blip r:embed="rId2"/>
          <a:stretch>
            <a:fillRect/>
          </a:stretch>
        </p:blipFill>
        <p:spPr>
          <a:xfrm>
            <a:off x="2399742" y="2427734"/>
            <a:ext cx="2616324" cy="1889567"/>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064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835696" y="1635646"/>
            <a:ext cx="3816424" cy="2736304"/>
          </a:xfrm>
        </p:spPr>
        <p:txBody>
          <a:bodyPr>
            <a:normAutofit/>
          </a:bodyPr>
          <a:lstStyle/>
          <a:p>
            <a:pPr algn="ctr"/>
            <a:r>
              <a:rPr lang="en-US" dirty="0"/>
              <a:t>Lastly, if there are any toys lying around, assess them for damage and check if they still work.</a:t>
            </a:r>
            <a:endParaRPr lang="en-ID" dirty="0"/>
          </a:p>
        </p:txBody>
      </p:sp>
    </p:spTree>
    <p:extLst>
      <p:ext uri="{BB962C8B-B14F-4D97-AF65-F5344CB8AC3E}">
        <p14:creationId xmlns:p14="http://schemas.microsoft.com/office/powerpoint/2010/main" val="31721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347614"/>
            <a:ext cx="6447501" cy="602382"/>
          </a:xfrm>
        </p:spPr>
        <p:txBody>
          <a:bodyPr>
            <a:normAutofit/>
          </a:bodyPr>
          <a:lstStyle/>
          <a:p>
            <a:r>
              <a:rPr lang="en-US" dirty="0"/>
              <a:t>Bringing In Help</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1995686"/>
            <a:ext cx="4791317" cy="2160240"/>
          </a:xfrm>
        </p:spPr>
        <p:txBody>
          <a:bodyPr>
            <a:normAutofit/>
          </a:bodyPr>
          <a:lstStyle/>
          <a:p>
            <a:r>
              <a:rPr lang="en-US" dirty="0"/>
              <a:t>When you’re trying to organize an entire house, it can be a major job, especially if you’re living in a large household.</a:t>
            </a:r>
            <a:endParaRPr lang="en-ID" dirty="0"/>
          </a:p>
        </p:txBody>
      </p:sp>
    </p:spTree>
    <p:extLst>
      <p:ext uri="{BB962C8B-B14F-4D97-AF65-F5344CB8AC3E}">
        <p14:creationId xmlns:p14="http://schemas.microsoft.com/office/powerpoint/2010/main" val="24806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5" presetClass="entr" presetSubtype="10"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heckerboard(across)">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2051720" y="1707654"/>
            <a:ext cx="3600400" cy="2016224"/>
          </a:xfrm>
        </p:spPr>
        <p:txBody>
          <a:bodyPr>
            <a:normAutofit/>
          </a:bodyPr>
          <a:lstStyle/>
          <a:p>
            <a:pPr algn="ctr"/>
            <a:r>
              <a:rPr lang="en-US" dirty="0"/>
              <a:t>Draft the kids in to help declutter their own rooms and to put away their own items.</a:t>
            </a:r>
            <a:endParaRPr lang="en-ID" dirty="0"/>
          </a:p>
        </p:txBody>
      </p:sp>
    </p:spTree>
    <p:extLst>
      <p:ext uri="{BB962C8B-B14F-4D97-AF65-F5344CB8AC3E}">
        <p14:creationId xmlns:p14="http://schemas.microsoft.com/office/powerpoint/2010/main" val="206263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1635646"/>
            <a:ext cx="4680520" cy="2016224"/>
          </a:xfrm>
        </p:spPr>
        <p:txBody>
          <a:bodyPr>
            <a:normAutofit/>
          </a:bodyPr>
          <a:lstStyle/>
          <a:p>
            <a:pPr algn="ctr"/>
            <a:r>
              <a:rPr lang="en-US" dirty="0"/>
              <a:t>If you have no friends or family to help you, you may be able to find a cleaning service that will give you some assistance with the task. </a:t>
            </a:r>
            <a:endParaRPr lang="en-ID" dirty="0"/>
          </a:p>
        </p:txBody>
      </p:sp>
    </p:spTree>
    <p:extLst>
      <p:ext uri="{BB962C8B-B14F-4D97-AF65-F5344CB8AC3E}">
        <p14:creationId xmlns:p14="http://schemas.microsoft.com/office/powerpoint/2010/main" val="316379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22974-DCBF-0441-8409-510318AB50E5}"/>
              </a:ext>
            </a:extLst>
          </p:cNvPr>
          <p:cNvSpPr>
            <a:spLocks noGrp="1"/>
          </p:cNvSpPr>
          <p:nvPr>
            <p:ph type="title"/>
          </p:nvPr>
        </p:nvSpPr>
        <p:spPr>
          <a:xfrm>
            <a:off x="860803" y="1563638"/>
            <a:ext cx="6447501" cy="602382"/>
          </a:xfrm>
        </p:spPr>
        <p:txBody>
          <a:bodyPr>
            <a:normAutofit/>
          </a:bodyPr>
          <a:lstStyle/>
          <a:p>
            <a:r>
              <a:rPr lang="en-US" dirty="0"/>
              <a:t>Top Tips For Home Organization</a:t>
            </a:r>
            <a:endParaRPr lang="en-ID" dirty="0"/>
          </a:p>
        </p:txBody>
      </p:sp>
      <p:sp>
        <p:nvSpPr>
          <p:cNvPr id="3" name="Content Placeholder 2">
            <a:extLst>
              <a:ext uri="{FF2B5EF4-FFF2-40B4-BE49-F238E27FC236}">
                <a16:creationId xmlns:a16="http://schemas.microsoft.com/office/drawing/2014/main" id="{D24F929B-AAC0-2442-9D8F-2FD34352A893}"/>
              </a:ext>
            </a:extLst>
          </p:cNvPr>
          <p:cNvSpPr>
            <a:spLocks noGrp="1"/>
          </p:cNvSpPr>
          <p:nvPr>
            <p:ph idx="1"/>
          </p:nvPr>
        </p:nvSpPr>
        <p:spPr>
          <a:xfrm>
            <a:off x="860803" y="2211710"/>
            <a:ext cx="4503285" cy="2160240"/>
          </a:xfrm>
        </p:spPr>
        <p:txBody>
          <a:bodyPr>
            <a:normAutofit/>
          </a:bodyPr>
          <a:lstStyle/>
          <a:p>
            <a:r>
              <a:rPr lang="en-US" dirty="0"/>
              <a:t>Need a few more top tips to help you organize your home and your mind?</a:t>
            </a:r>
            <a:endParaRPr lang="en-ID" dirty="0"/>
          </a:p>
        </p:txBody>
      </p:sp>
    </p:spTree>
    <p:extLst>
      <p:ext uri="{BB962C8B-B14F-4D97-AF65-F5344CB8AC3E}">
        <p14:creationId xmlns:p14="http://schemas.microsoft.com/office/powerpoint/2010/main" val="65815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8" presetClass="entr" presetSubtype="12" fill="hold" grpId="0" nodeType="with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strips(downLeft)">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899592" y="1059582"/>
            <a:ext cx="4680520" cy="648072"/>
          </a:xfrm>
        </p:spPr>
        <p:txBody>
          <a:bodyPr>
            <a:normAutofit/>
          </a:bodyPr>
          <a:lstStyle/>
          <a:p>
            <a:r>
              <a:rPr lang="en-US" dirty="0"/>
              <a:t>Here are some of the best:</a:t>
            </a:r>
            <a:endParaRPr lang="en-ID" dirty="0"/>
          </a:p>
        </p:txBody>
      </p:sp>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899592" y="1707654"/>
            <a:ext cx="4680520" cy="2376264"/>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lvl="0" indent="-457200">
              <a:buFont typeface="+mj-lt"/>
              <a:buAutoNum type="arabicPeriod"/>
            </a:pPr>
            <a:r>
              <a:rPr lang="en-US" dirty="0"/>
              <a:t>Begin in one place. Decide which space is your top priority and start there. Focus on it until it’s completely finished before moving on.</a:t>
            </a:r>
            <a:endParaRPr lang="en-ID" dirty="0"/>
          </a:p>
        </p:txBody>
      </p:sp>
    </p:spTree>
    <p:extLst>
      <p:ext uri="{BB962C8B-B14F-4D97-AF65-F5344CB8AC3E}">
        <p14:creationId xmlns:p14="http://schemas.microsoft.com/office/powerpoint/2010/main" val="345676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grpId="0" nodeType="withEffect">
                                  <p:stCondLst>
                                    <p:cond delay="50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strips(downLeft)">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683568" y="1347614"/>
            <a:ext cx="4680520" cy="2376264"/>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lvl="0" indent="-457200">
              <a:buFont typeface="+mj-lt"/>
              <a:buAutoNum type="arabicPeriod" startAt="2"/>
            </a:pPr>
            <a:r>
              <a:rPr lang="en-US" dirty="0"/>
              <a:t>Allow enough time. Have realistic expectations of how long it’ll take you to thoroughly reorganize your home and schedule a few hours every day to the task in hand.</a:t>
            </a:r>
            <a:endParaRPr lang="en-ID" dirty="0"/>
          </a:p>
        </p:txBody>
      </p:sp>
    </p:spTree>
    <p:extLst>
      <p:ext uri="{BB962C8B-B14F-4D97-AF65-F5344CB8AC3E}">
        <p14:creationId xmlns:p14="http://schemas.microsoft.com/office/powerpoint/2010/main" val="97580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691680" y="1707654"/>
            <a:ext cx="3960440" cy="2448272"/>
          </a:xfrm>
        </p:spPr>
        <p:txBody>
          <a:bodyPr>
            <a:normAutofit/>
          </a:bodyPr>
          <a:lstStyle/>
          <a:p>
            <a:pPr algn="ctr"/>
            <a:r>
              <a:rPr lang="en-US" dirty="0"/>
              <a:t>You may decide to begin with a single room and thoroughly sort it out before you move on to the next room.</a:t>
            </a:r>
            <a:endParaRPr lang="en-ID" dirty="0"/>
          </a:p>
        </p:txBody>
      </p:sp>
    </p:spTree>
    <p:extLst>
      <p:ext uri="{BB962C8B-B14F-4D97-AF65-F5344CB8AC3E}">
        <p14:creationId xmlns:p14="http://schemas.microsoft.com/office/powerpoint/2010/main" val="398814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683568" y="1203598"/>
            <a:ext cx="5184576" cy="3312368"/>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indent="-457200">
              <a:buFont typeface="+mj-lt"/>
              <a:buAutoNum type="arabicPeriod" startAt="3"/>
            </a:pPr>
            <a:r>
              <a:rPr lang="en-US" dirty="0"/>
              <a:t>Take an inventory. Anything that would be better off somewhere else, move it there.</a:t>
            </a:r>
            <a:endParaRPr lang="en-ID" dirty="0"/>
          </a:p>
          <a:p>
            <a:pPr marL="457200" indent="-457200">
              <a:buFont typeface="+mj-lt"/>
              <a:buAutoNum type="arabicPeriod" startAt="3"/>
            </a:pPr>
            <a:r>
              <a:rPr lang="en-US" dirty="0"/>
              <a:t>Check for wasted space. Spaces under beds, over doors or under sinks may be overlooked but may hold valuable storage room.</a:t>
            </a:r>
            <a:endParaRPr lang="en-ID" dirty="0"/>
          </a:p>
        </p:txBody>
      </p:sp>
    </p:spTree>
    <p:extLst>
      <p:ext uri="{BB962C8B-B14F-4D97-AF65-F5344CB8AC3E}">
        <p14:creationId xmlns:p14="http://schemas.microsoft.com/office/powerpoint/2010/main" val="234043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par>
                                <p:cTn id="8" presetID="18" presetClass="entr" presetSubtype="12" fill="hold" grpId="0" nodeType="with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strips(downLeft)">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683568" y="1131590"/>
            <a:ext cx="5616624" cy="3600400"/>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indent="-457200">
              <a:buFont typeface="+mj-lt"/>
              <a:buAutoNum type="arabicPeriod" startAt="5"/>
            </a:pPr>
            <a:r>
              <a:rPr lang="en-US" dirty="0"/>
              <a:t>Think vertically. Maximize your storage by shelving right up to your ceiling.</a:t>
            </a:r>
            <a:endParaRPr lang="en-ID" dirty="0"/>
          </a:p>
          <a:p>
            <a:pPr marL="457200" indent="-457200">
              <a:buFont typeface="+mj-lt"/>
              <a:buAutoNum type="arabicPeriod" startAt="5"/>
            </a:pPr>
            <a:r>
              <a:rPr lang="en-US" dirty="0"/>
              <a:t>Divide up spaces. If you add more shelves to a single shelf or use stacking containers or baskets, you can divide up vertical spaces, maximize storage and keep everything looking neat. </a:t>
            </a:r>
            <a:endParaRPr lang="en-ID" dirty="0"/>
          </a:p>
        </p:txBody>
      </p:sp>
    </p:spTree>
    <p:extLst>
      <p:ext uri="{BB962C8B-B14F-4D97-AF65-F5344CB8AC3E}">
        <p14:creationId xmlns:p14="http://schemas.microsoft.com/office/powerpoint/2010/main" val="167700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par>
                                <p:cTn id="8" presetID="18" presetClass="entr" presetSubtype="12" fill="hold" grpId="0" nodeType="with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strips(downLeft)">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683568" y="771550"/>
            <a:ext cx="5328592" cy="3600400"/>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lvl="0" indent="-457200">
              <a:buFont typeface="+mj-lt"/>
              <a:buAutoNum type="arabicPeriod" startAt="7"/>
            </a:pPr>
            <a:r>
              <a:rPr lang="en-US" dirty="0"/>
              <a:t>Consider wheeled storage units that can be moved around or stored in a closet when not being used.</a:t>
            </a:r>
          </a:p>
          <a:p>
            <a:pPr marL="457200" lvl="0" indent="-457200">
              <a:buFont typeface="+mj-lt"/>
              <a:buAutoNum type="arabicPeriod" startAt="7"/>
            </a:pPr>
            <a:endParaRPr lang="en-ID" dirty="0"/>
          </a:p>
        </p:txBody>
      </p:sp>
      <p:pic>
        <p:nvPicPr>
          <p:cNvPr id="2" name="Picture 1">
            <a:extLst>
              <a:ext uri="{FF2B5EF4-FFF2-40B4-BE49-F238E27FC236}">
                <a16:creationId xmlns:a16="http://schemas.microsoft.com/office/drawing/2014/main" id="{404C962F-A365-7B4B-8657-0615AB882475}"/>
              </a:ext>
            </a:extLst>
          </p:cNvPr>
          <p:cNvPicPr>
            <a:picLocks noChangeAspect="1"/>
          </p:cNvPicPr>
          <p:nvPr/>
        </p:nvPicPr>
        <p:blipFill>
          <a:blip r:embed="rId2"/>
          <a:stretch>
            <a:fillRect/>
          </a:stretch>
        </p:blipFill>
        <p:spPr>
          <a:xfrm>
            <a:off x="2843808" y="2283718"/>
            <a:ext cx="2160240" cy="216024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1653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DBDA87-9E29-C547-9F8D-50F9431B7545}"/>
              </a:ext>
            </a:extLst>
          </p:cNvPr>
          <p:cNvSpPr txBox="1">
            <a:spLocks/>
          </p:cNvSpPr>
          <p:nvPr/>
        </p:nvSpPr>
        <p:spPr>
          <a:xfrm>
            <a:off x="611560" y="1419622"/>
            <a:ext cx="6480720" cy="3528392"/>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457200" lvl="0" indent="-457200">
              <a:buFont typeface="+mj-lt"/>
              <a:buAutoNum type="arabicPeriod" startAt="8"/>
            </a:pPr>
            <a:r>
              <a:rPr lang="en-US" dirty="0"/>
              <a:t>Remember the keywords – flexibility, accessibility and visibility. Ensure that you’ve put the most frequently used items in a space that is easy to access and choose an adaptable storage system that can be reused and reconfigured to suit your changing needs.</a:t>
            </a:r>
            <a:r>
              <a:rPr lang="en-ID" dirty="0"/>
              <a:t> </a:t>
            </a:r>
          </a:p>
        </p:txBody>
      </p:sp>
    </p:spTree>
    <p:extLst>
      <p:ext uri="{BB962C8B-B14F-4D97-AF65-F5344CB8AC3E}">
        <p14:creationId xmlns:p14="http://schemas.microsoft.com/office/powerpoint/2010/main" val="416037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259632" y="1491630"/>
            <a:ext cx="5040560" cy="2448272"/>
          </a:xfrm>
        </p:spPr>
        <p:txBody>
          <a:bodyPr>
            <a:normAutofit/>
          </a:bodyPr>
          <a:lstStyle/>
          <a:p>
            <a:pPr algn="ctr"/>
            <a:r>
              <a:rPr lang="en-US" dirty="0"/>
              <a:t>Either way, taking a systematic approach allows you to see results, albeit small ones, from every task you complete, and helps to increase your motivation to continue.</a:t>
            </a:r>
            <a:endParaRPr lang="en-ID" dirty="0"/>
          </a:p>
        </p:txBody>
      </p:sp>
    </p:spTree>
    <p:extLst>
      <p:ext uri="{BB962C8B-B14F-4D97-AF65-F5344CB8AC3E}">
        <p14:creationId xmlns:p14="http://schemas.microsoft.com/office/powerpoint/2010/main" val="158656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475656" y="915566"/>
            <a:ext cx="4680520" cy="1296144"/>
          </a:xfrm>
        </p:spPr>
        <p:txBody>
          <a:bodyPr>
            <a:normAutofit/>
          </a:bodyPr>
          <a:lstStyle/>
          <a:p>
            <a:pPr algn="ctr"/>
            <a:r>
              <a:rPr lang="en-US" dirty="0"/>
              <a:t>There’s no need for any fancy tools or equipment when it comes to decluttering your home.</a:t>
            </a:r>
            <a:endParaRPr lang="en-ID" dirty="0"/>
          </a:p>
        </p:txBody>
      </p:sp>
      <p:pic>
        <p:nvPicPr>
          <p:cNvPr id="2" name="Picture 1">
            <a:extLst>
              <a:ext uri="{FF2B5EF4-FFF2-40B4-BE49-F238E27FC236}">
                <a16:creationId xmlns:a16="http://schemas.microsoft.com/office/drawing/2014/main" id="{7CCFE07A-5A0C-5046-8F52-A2A88EAFE284}"/>
              </a:ext>
            </a:extLst>
          </p:cNvPr>
          <p:cNvPicPr>
            <a:picLocks noChangeAspect="1"/>
          </p:cNvPicPr>
          <p:nvPr/>
        </p:nvPicPr>
        <p:blipFill>
          <a:blip r:embed="rId2"/>
          <a:stretch>
            <a:fillRect/>
          </a:stretch>
        </p:blipFill>
        <p:spPr>
          <a:xfrm>
            <a:off x="2863416" y="2317710"/>
            <a:ext cx="1905000" cy="1905000"/>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211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F08755-07B9-E048-AAFF-7BBDFD34CE31}"/>
              </a:ext>
            </a:extLst>
          </p:cNvPr>
          <p:cNvSpPr>
            <a:spLocks noGrp="1"/>
          </p:cNvSpPr>
          <p:nvPr>
            <p:ph idx="1"/>
          </p:nvPr>
        </p:nvSpPr>
        <p:spPr>
          <a:xfrm>
            <a:off x="1037523" y="843558"/>
            <a:ext cx="4680520" cy="576064"/>
          </a:xfrm>
        </p:spPr>
        <p:txBody>
          <a:bodyPr>
            <a:normAutofit/>
          </a:bodyPr>
          <a:lstStyle/>
          <a:p>
            <a:r>
              <a:rPr lang="en-US" dirty="0"/>
              <a:t>You should label them as follows: </a:t>
            </a:r>
            <a:endParaRPr lang="en-ID" dirty="0"/>
          </a:p>
        </p:txBody>
      </p:sp>
      <p:sp>
        <p:nvSpPr>
          <p:cNvPr id="4" name="Content Placeholder 2">
            <a:extLst>
              <a:ext uri="{FF2B5EF4-FFF2-40B4-BE49-F238E27FC236}">
                <a16:creationId xmlns:a16="http://schemas.microsoft.com/office/drawing/2014/main" id="{E6D5E990-258F-CA4F-8679-435B0697A428}"/>
              </a:ext>
            </a:extLst>
          </p:cNvPr>
          <p:cNvSpPr txBox="1">
            <a:spLocks/>
          </p:cNvSpPr>
          <p:nvPr/>
        </p:nvSpPr>
        <p:spPr>
          <a:xfrm>
            <a:off x="1043608" y="1491630"/>
            <a:ext cx="4680520" cy="3096344"/>
          </a:xfrm>
          <a:prstGeom prst="rect">
            <a:avLst/>
          </a:prstGeom>
        </p:spPr>
        <p:txBody>
          <a:bodyPr vert="horz" lIns="91440" tIns="45720" rIns="91440" bIns="45720" rtlCol="0">
            <a:normAutofit fontScale="92500"/>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Put away – the items you put in here will be those that have somehow strayed from their original storage space. They need to be put back in the correct location.</a:t>
            </a:r>
            <a:endParaRPr lang="en-ID" dirty="0"/>
          </a:p>
          <a:p>
            <a:pPr marL="342900" lvl="0" indent="-342900">
              <a:buFont typeface="Arial" panose="020B0604020202020204" pitchFamily="34" charset="0"/>
              <a:buChar char="•"/>
            </a:pPr>
            <a:r>
              <a:rPr lang="en-US" dirty="0"/>
              <a:t>Recycle – this is for items that require recycling like paper, glass, and plastic.</a:t>
            </a:r>
            <a:endParaRPr lang="en-ID" dirty="0"/>
          </a:p>
        </p:txBody>
      </p:sp>
    </p:spTree>
    <p:extLst>
      <p:ext uri="{BB962C8B-B14F-4D97-AF65-F5344CB8AC3E}">
        <p14:creationId xmlns:p14="http://schemas.microsoft.com/office/powerpoint/2010/main" val="25507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par>
                                <p:cTn id="8" presetID="18" presetClass="entr" presetSubtype="12" fill="hold" grpId="0" nodeType="withEffect">
                                  <p:stCondLst>
                                    <p:cond delay="50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strips(downLeft)">
                                      <p:cBhvr>
                                        <p:cTn id="10" dur="500"/>
                                        <p:tgtEl>
                                          <p:spTgt spid="4">
                                            <p:txEl>
                                              <p:pRg st="0" end="0"/>
                                            </p:txEl>
                                          </p:spTgt>
                                        </p:tgtEl>
                                      </p:cBhvr>
                                    </p:animEffect>
                                  </p:childTnLst>
                                </p:cTn>
                              </p:par>
                              <p:par>
                                <p:cTn id="11" presetID="18" presetClass="entr" presetSubtype="12" fill="hold" grpId="0" nodeType="withEffect">
                                  <p:stCondLst>
                                    <p:cond delay="100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strips(downLeft)">
                                      <p:cBhvr>
                                        <p:cTn id="1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6D5E990-258F-CA4F-8679-435B0697A428}"/>
              </a:ext>
            </a:extLst>
          </p:cNvPr>
          <p:cNvSpPr txBox="1">
            <a:spLocks/>
          </p:cNvSpPr>
          <p:nvPr/>
        </p:nvSpPr>
        <p:spPr>
          <a:xfrm>
            <a:off x="971600" y="771550"/>
            <a:ext cx="4680520" cy="1656184"/>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Mend or fix – this container should be used for any items that need repairing, cleaning, or mending.</a:t>
            </a:r>
            <a:endParaRPr lang="en-ID" dirty="0"/>
          </a:p>
        </p:txBody>
      </p:sp>
      <p:pic>
        <p:nvPicPr>
          <p:cNvPr id="2" name="Picture 1">
            <a:extLst>
              <a:ext uri="{FF2B5EF4-FFF2-40B4-BE49-F238E27FC236}">
                <a16:creationId xmlns:a16="http://schemas.microsoft.com/office/drawing/2014/main" id="{A7FE39E8-8C6E-4E40-B934-74E6560FC98E}"/>
              </a:ext>
            </a:extLst>
          </p:cNvPr>
          <p:cNvPicPr>
            <a:picLocks noChangeAspect="1"/>
          </p:cNvPicPr>
          <p:nvPr/>
        </p:nvPicPr>
        <p:blipFill>
          <a:blip r:embed="rId2"/>
          <a:stretch>
            <a:fillRect/>
          </a:stretch>
        </p:blipFill>
        <p:spPr>
          <a:xfrm>
            <a:off x="2555776" y="2663924"/>
            <a:ext cx="2564858" cy="1708026"/>
          </a:xfrm>
          <a:prstGeom prst="rect">
            <a:avLst/>
          </a:prstGeom>
          <a:ln w="15875">
            <a:solidFill>
              <a:schemeClr val="tx1">
                <a:lumMod val="85000"/>
                <a:lumOff val="1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342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par>
                                <p:cTn id="8" presetID="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6D5E990-258F-CA4F-8679-435B0697A428}"/>
              </a:ext>
            </a:extLst>
          </p:cNvPr>
          <p:cNvSpPr txBox="1">
            <a:spLocks/>
          </p:cNvSpPr>
          <p:nvPr/>
        </p:nvSpPr>
        <p:spPr>
          <a:xfrm>
            <a:off x="761660" y="1707654"/>
            <a:ext cx="5322507" cy="3096344"/>
          </a:xfrm>
          <a:prstGeom prst="rect">
            <a:avLst/>
          </a:prstGeom>
        </p:spPr>
        <p:txBody>
          <a:bodyPr vert="horz" lIns="91440" tIns="45720" rIns="91440" bIns="45720" rtlCol="0">
            <a:normAutofit/>
          </a:bodyPr>
          <a:lstStyle>
            <a:lvl1pPr marL="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3429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10287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371600" indent="0" algn="l" defTabSz="342900" rtl="0" eaLnBrk="1" latinLnBrk="0" hangingPunct="1">
              <a:spcBef>
                <a:spcPts val="750"/>
              </a:spcBef>
              <a:spcAft>
                <a:spcPts val="0"/>
              </a:spcAft>
              <a:buClr>
                <a:schemeClr val="accent1"/>
              </a:buClr>
              <a:buSzPct val="80000"/>
              <a:buFont typeface="Wingdings 3" charset="2"/>
              <a:buNone/>
              <a:defRPr sz="24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a:lstStyle>
          <a:p>
            <a:pPr marL="342900" lvl="0" indent="-342900">
              <a:buFont typeface="Arial" panose="020B0604020202020204" pitchFamily="34" charset="0"/>
              <a:buChar char="•"/>
            </a:pPr>
            <a:r>
              <a:rPr lang="en-US" dirty="0"/>
              <a:t>Trash – if the item is no longer needed by any household member, and it would be no good to donate or recycle, throw it in this bin to put into the household trash.</a:t>
            </a:r>
            <a:endParaRPr lang="en-ID" dirty="0"/>
          </a:p>
        </p:txBody>
      </p:sp>
    </p:spTree>
    <p:extLst>
      <p:ext uri="{BB962C8B-B14F-4D97-AF65-F5344CB8AC3E}">
        <p14:creationId xmlns:p14="http://schemas.microsoft.com/office/powerpoint/2010/main" val="265212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theme/theme1.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1177</TotalTime>
  <Words>1132</Words>
  <Application>Microsoft Macintosh PowerPoint</Application>
  <PresentationFormat>On-screen Show (16:9)</PresentationFormat>
  <Paragraphs>53</Paragraphs>
  <Slides>43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Trebuchet MS</vt:lpstr>
      <vt:lpstr>Wingdings 3</vt:lpstr>
      <vt:lpstr>Facet</vt:lpstr>
      <vt:lpstr>PowerPoint Presentation</vt:lpstr>
      <vt:lpstr>PowerPoint Presentation</vt:lpstr>
      <vt:lpstr>A Systematic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Tackling The Floors, Drawers And Closets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Bringing In Help</vt:lpstr>
      <vt:lpstr>PowerPoint Presentation</vt:lpstr>
      <vt:lpstr>PowerPoint Presentation</vt:lpstr>
      <vt:lpstr>Top Tips For Home Organization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89</cp:revision>
  <dcterms:created xsi:type="dcterms:W3CDTF">2018-10-15T07:11:14Z</dcterms:created>
  <dcterms:modified xsi:type="dcterms:W3CDTF">2020-05-29T14:10:00Z</dcterms:modified>
</cp:coreProperties>
</file>