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27"/>
  </p:notesMasterIdLst>
  <p:sldIdLst>
    <p:sldId id="257" r:id="rId2"/>
    <p:sldId id="285" r:id="rId3"/>
    <p:sldId id="292" r:id="rId4"/>
    <p:sldId id="261" r:id="rId5"/>
    <p:sldId id="288" r:id="rId6"/>
    <p:sldId id="293" r:id="rId7"/>
    <p:sldId id="294" r:id="rId8"/>
    <p:sldId id="295" r:id="rId9"/>
    <p:sldId id="286" r:id="rId10"/>
    <p:sldId id="289" r:id="rId11"/>
    <p:sldId id="296" r:id="rId12"/>
    <p:sldId id="297" r:id="rId13"/>
    <p:sldId id="298" r:id="rId14"/>
    <p:sldId id="299" r:id="rId15"/>
    <p:sldId id="300" r:id="rId16"/>
    <p:sldId id="301" r:id="rId17"/>
    <p:sldId id="302" r:id="rId18"/>
    <p:sldId id="290" r:id="rId19"/>
    <p:sldId id="291" r:id="rId20"/>
    <p:sldId id="303" r:id="rId21"/>
    <p:sldId id="304" r:id="rId22"/>
    <p:sldId id="305" r:id="rId23"/>
    <p:sldId id="306" r:id="rId24"/>
    <p:sldId id="307" r:id="rId25"/>
    <p:sldId id="308" r:id="rId2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6" y="-47708"/>
            <a:ext cx="9265232" cy="5217497"/>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2630954"/>
            <a:ext cx="3276600" cy="1938992"/>
          </a:xfrm>
          <a:prstGeom prst="rect">
            <a:avLst/>
          </a:prstGeom>
          <a:noFill/>
        </p:spPr>
        <p:txBody>
          <a:bodyPr wrap="square" rtlCol="0">
            <a:spAutoFit/>
          </a:bodyPr>
          <a:lstStyle/>
          <a:p>
            <a:pPr algn="ctr"/>
            <a:r>
              <a:rPr lang="en-US" sz="3000" b="1" dirty="0">
                <a:latin typeface="Calibri" panose="020F0502020204030204" pitchFamily="34" charset="0"/>
                <a:cs typeface="Calibri" panose="020F0502020204030204" pitchFamily="34" charset="0"/>
              </a:rPr>
              <a:t>Cluttered Home = Cluttered Mind: How To Reduce The Mess</a:t>
            </a:r>
            <a:endParaRPr lang="en-ID" sz="30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635646"/>
            <a:ext cx="4536504" cy="2016224"/>
          </a:xfrm>
        </p:spPr>
        <p:txBody>
          <a:bodyPr>
            <a:normAutofit/>
          </a:bodyPr>
          <a:lstStyle/>
          <a:p>
            <a:pPr algn="ctr"/>
            <a:r>
              <a:rPr lang="en-US" dirty="0"/>
              <a:t>The home is supposed to be an oasis of calm – a peaceful refuge and a comfortable space where you can unwind and chill out.</a:t>
            </a:r>
            <a:endParaRPr lang="en-ID" dirty="0"/>
          </a:p>
        </p:txBody>
      </p:sp>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131590"/>
            <a:ext cx="4176464" cy="1296144"/>
          </a:xfrm>
        </p:spPr>
        <p:txBody>
          <a:bodyPr>
            <a:normAutofit/>
          </a:bodyPr>
          <a:lstStyle/>
          <a:p>
            <a:pPr algn="ctr"/>
            <a:r>
              <a:rPr lang="en-US" dirty="0"/>
              <a:t>Clutter in the home impacts negatively on your ability to concentrate and focus.</a:t>
            </a:r>
            <a:endParaRPr lang="en-ID" dirty="0"/>
          </a:p>
        </p:txBody>
      </p:sp>
      <p:pic>
        <p:nvPicPr>
          <p:cNvPr id="2" name="Picture 1">
            <a:extLst>
              <a:ext uri="{FF2B5EF4-FFF2-40B4-BE49-F238E27FC236}">
                <a16:creationId xmlns:a16="http://schemas.microsoft.com/office/drawing/2014/main" id="{472C8A47-058B-D941-BE17-3B8B301A4CB7}"/>
              </a:ext>
            </a:extLst>
          </p:cNvPr>
          <p:cNvPicPr>
            <a:picLocks noChangeAspect="1"/>
          </p:cNvPicPr>
          <p:nvPr/>
        </p:nvPicPr>
        <p:blipFill>
          <a:blip r:embed="rId2"/>
          <a:stretch>
            <a:fillRect/>
          </a:stretch>
        </p:blipFill>
        <p:spPr>
          <a:xfrm>
            <a:off x="2468320" y="2525649"/>
            <a:ext cx="2623184" cy="174637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7851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707654"/>
            <a:ext cx="3816424" cy="2016224"/>
          </a:xfrm>
        </p:spPr>
        <p:txBody>
          <a:bodyPr>
            <a:normAutofit/>
          </a:bodyPr>
          <a:lstStyle/>
          <a:p>
            <a:pPr algn="ctr"/>
            <a:r>
              <a:rPr lang="en-US" dirty="0"/>
              <a:t>When you can’t focus properly, your ability to problem solve and be creative is also inhibited.</a:t>
            </a:r>
            <a:endParaRPr lang="en-ID" dirty="0"/>
          </a:p>
        </p:txBody>
      </p:sp>
    </p:spTree>
    <p:extLst>
      <p:ext uri="{BB962C8B-B14F-4D97-AF65-F5344CB8AC3E}">
        <p14:creationId xmlns:p14="http://schemas.microsoft.com/office/powerpoint/2010/main" val="41320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987574"/>
            <a:ext cx="4176464" cy="1440160"/>
          </a:xfrm>
        </p:spPr>
        <p:txBody>
          <a:bodyPr>
            <a:normAutofit/>
          </a:bodyPr>
          <a:lstStyle/>
          <a:p>
            <a:pPr algn="ctr"/>
            <a:r>
              <a:rPr lang="en-US" dirty="0"/>
              <a:t>Cortisol is a stress hormone that triggers a flight or fight response.</a:t>
            </a:r>
            <a:endParaRPr lang="en-ID" dirty="0"/>
          </a:p>
        </p:txBody>
      </p:sp>
      <p:pic>
        <p:nvPicPr>
          <p:cNvPr id="2" name="Picture 1">
            <a:extLst>
              <a:ext uri="{FF2B5EF4-FFF2-40B4-BE49-F238E27FC236}">
                <a16:creationId xmlns:a16="http://schemas.microsoft.com/office/drawing/2014/main" id="{1A9EFC4A-9B59-5D45-A43D-C1CA6A65927B}"/>
              </a:ext>
            </a:extLst>
          </p:cNvPr>
          <p:cNvPicPr>
            <a:picLocks noChangeAspect="1"/>
          </p:cNvPicPr>
          <p:nvPr/>
        </p:nvPicPr>
        <p:blipFill>
          <a:blip r:embed="rId2"/>
          <a:stretch>
            <a:fillRect/>
          </a:stretch>
        </p:blipFill>
        <p:spPr>
          <a:xfrm>
            <a:off x="2415949" y="2427734"/>
            <a:ext cx="2583910" cy="172072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3285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635646"/>
            <a:ext cx="3888432" cy="2016224"/>
          </a:xfrm>
        </p:spPr>
        <p:txBody>
          <a:bodyPr>
            <a:normAutofit/>
          </a:bodyPr>
          <a:lstStyle/>
          <a:p>
            <a:pPr algn="ctr"/>
            <a:r>
              <a:rPr lang="en-US" dirty="0"/>
              <a:t>Meanwhile, those whose homes are tidier and more organized have happier and less stressed lives.</a:t>
            </a:r>
            <a:endParaRPr lang="en-ID" dirty="0"/>
          </a:p>
        </p:txBody>
      </p:sp>
    </p:spTree>
    <p:extLst>
      <p:ext uri="{BB962C8B-B14F-4D97-AF65-F5344CB8AC3E}">
        <p14:creationId xmlns:p14="http://schemas.microsoft.com/office/powerpoint/2010/main" val="361958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635646"/>
            <a:ext cx="3816424" cy="2016224"/>
          </a:xfrm>
        </p:spPr>
        <p:txBody>
          <a:bodyPr>
            <a:normAutofit/>
          </a:bodyPr>
          <a:lstStyle/>
          <a:p>
            <a:pPr algn="ctr"/>
            <a:r>
              <a:rPr lang="en-US" dirty="0"/>
              <a:t>One further problem that clutter can cause in terms of mental health is the feeling of guilt that can build up over time.</a:t>
            </a:r>
            <a:endParaRPr lang="en-ID" dirty="0"/>
          </a:p>
        </p:txBody>
      </p:sp>
    </p:spTree>
    <p:extLst>
      <p:ext uri="{BB962C8B-B14F-4D97-AF65-F5344CB8AC3E}">
        <p14:creationId xmlns:p14="http://schemas.microsoft.com/office/powerpoint/2010/main" val="59135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563638"/>
            <a:ext cx="3600400" cy="2016224"/>
          </a:xfrm>
        </p:spPr>
        <p:txBody>
          <a:bodyPr>
            <a:normAutofit/>
          </a:bodyPr>
          <a:lstStyle/>
          <a:p>
            <a:pPr algn="ctr"/>
            <a:r>
              <a:rPr lang="en-US" dirty="0"/>
              <a:t>That makes it even harder to relax or enjoy yourself during your potential downtime.</a:t>
            </a:r>
            <a:endParaRPr lang="en-ID" dirty="0"/>
          </a:p>
        </p:txBody>
      </p:sp>
    </p:spTree>
    <p:extLst>
      <p:ext uri="{BB962C8B-B14F-4D97-AF65-F5344CB8AC3E}">
        <p14:creationId xmlns:p14="http://schemas.microsoft.com/office/powerpoint/2010/main" val="76901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635646"/>
            <a:ext cx="3672408" cy="2016224"/>
          </a:xfrm>
        </p:spPr>
        <p:txBody>
          <a:bodyPr>
            <a:normAutofit/>
          </a:bodyPr>
          <a:lstStyle/>
          <a:p>
            <a:pPr algn="ctr"/>
            <a:r>
              <a:rPr lang="en-US" dirty="0"/>
              <a:t>You’re constantly thinking about all the many tasks and chores that are incomplete and that still remain to be done. </a:t>
            </a:r>
            <a:endParaRPr lang="en-ID" dirty="0"/>
          </a:p>
        </p:txBody>
      </p:sp>
    </p:spTree>
    <p:extLst>
      <p:ext uri="{BB962C8B-B14F-4D97-AF65-F5344CB8AC3E}">
        <p14:creationId xmlns:p14="http://schemas.microsoft.com/office/powerpoint/2010/main" val="224312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491630"/>
            <a:ext cx="6447501" cy="602382"/>
          </a:xfrm>
        </p:spPr>
        <p:txBody>
          <a:bodyPr>
            <a:normAutofit/>
          </a:bodyPr>
          <a:lstStyle/>
          <a:p>
            <a:r>
              <a:rPr lang="en-US" dirty="0"/>
              <a:t>The Areas To Tackle</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139702"/>
            <a:ext cx="4287261" cy="2160240"/>
          </a:xfrm>
        </p:spPr>
        <p:txBody>
          <a:bodyPr>
            <a:normAutofit/>
          </a:bodyPr>
          <a:lstStyle/>
          <a:p>
            <a:r>
              <a:rPr lang="en-US" dirty="0"/>
              <a:t>The average home has many areas where clutter can begin to gather and accumulate.</a:t>
            </a:r>
            <a:endParaRPr lang="en-ID" dirty="0"/>
          </a:p>
        </p:txBody>
      </p:sp>
    </p:spTree>
    <p:extLst>
      <p:ext uri="{BB962C8B-B14F-4D97-AF65-F5344CB8AC3E}">
        <p14:creationId xmlns:p14="http://schemas.microsoft.com/office/powerpoint/2010/main" val="2480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9" presetClass="entr" presetSubtype="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707654"/>
            <a:ext cx="4464496" cy="2016224"/>
          </a:xfrm>
        </p:spPr>
        <p:txBody>
          <a:bodyPr>
            <a:normAutofit/>
          </a:bodyPr>
          <a:lstStyle/>
          <a:p>
            <a:pPr algn="ctr"/>
            <a:r>
              <a:rPr lang="en-US" dirty="0"/>
              <a:t>However, there are four key areas that you should look at first when preparing to get organized and to take back control of your life. </a:t>
            </a:r>
            <a:endParaRPr lang="en-ID" dirty="0"/>
          </a:p>
        </p:txBody>
      </p:sp>
    </p:spTree>
    <p:extLst>
      <p:ext uri="{BB962C8B-B14F-4D97-AF65-F5344CB8AC3E}">
        <p14:creationId xmlns:p14="http://schemas.microsoft.com/office/powerpoint/2010/main" val="20626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419622"/>
            <a:ext cx="4608512" cy="2520280"/>
          </a:xfrm>
        </p:spPr>
        <p:txBody>
          <a:bodyPr>
            <a:normAutofit/>
          </a:bodyPr>
          <a:lstStyle/>
          <a:p>
            <a:pPr algn="ctr"/>
            <a:r>
              <a:rPr lang="en-US" dirty="0"/>
              <a:t>A cluttered home leads to a cluttered mind.</a:t>
            </a:r>
            <a:endParaRPr lang="en-ID" dirty="0"/>
          </a:p>
        </p:txBody>
      </p:sp>
      <p:pic>
        <p:nvPicPr>
          <p:cNvPr id="2" name="Picture 1">
            <a:extLst>
              <a:ext uri="{FF2B5EF4-FFF2-40B4-BE49-F238E27FC236}">
                <a16:creationId xmlns:a16="http://schemas.microsoft.com/office/drawing/2014/main" id="{A8974C43-F966-7842-897F-2B3F1A0941D7}"/>
              </a:ext>
            </a:extLst>
          </p:cNvPr>
          <p:cNvPicPr>
            <a:picLocks noChangeAspect="1"/>
          </p:cNvPicPr>
          <p:nvPr/>
        </p:nvPicPr>
        <p:blipFill>
          <a:blip r:embed="rId2"/>
          <a:stretch>
            <a:fillRect/>
          </a:stretch>
        </p:blipFill>
        <p:spPr>
          <a:xfrm>
            <a:off x="2509912" y="2427734"/>
            <a:ext cx="2540000" cy="142875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91630"/>
            <a:ext cx="4176464" cy="720080"/>
          </a:xfrm>
        </p:spPr>
        <p:txBody>
          <a:bodyPr>
            <a:normAutofit/>
          </a:bodyPr>
          <a:lstStyle/>
          <a:p>
            <a:pPr algn="ctr"/>
            <a:r>
              <a:rPr lang="en-US" dirty="0"/>
              <a:t>First – take a look at your floors.</a:t>
            </a:r>
            <a:endParaRPr lang="en-ID" dirty="0"/>
          </a:p>
        </p:txBody>
      </p:sp>
      <p:pic>
        <p:nvPicPr>
          <p:cNvPr id="2" name="Picture 1">
            <a:extLst>
              <a:ext uri="{FF2B5EF4-FFF2-40B4-BE49-F238E27FC236}">
                <a16:creationId xmlns:a16="http://schemas.microsoft.com/office/drawing/2014/main" id="{E66AEAF5-B77D-5F4F-910A-3ABA1DF06691}"/>
              </a:ext>
            </a:extLst>
          </p:cNvPr>
          <p:cNvPicPr>
            <a:picLocks noChangeAspect="1"/>
          </p:cNvPicPr>
          <p:nvPr/>
        </p:nvPicPr>
        <p:blipFill>
          <a:blip r:embed="rId2"/>
          <a:stretch>
            <a:fillRect/>
          </a:stretch>
        </p:blipFill>
        <p:spPr>
          <a:xfrm>
            <a:off x="2408498" y="2211710"/>
            <a:ext cx="2598812" cy="1732541"/>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06119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491630"/>
            <a:ext cx="4968552" cy="2880320"/>
          </a:xfrm>
        </p:spPr>
        <p:txBody>
          <a:bodyPr>
            <a:normAutofit/>
          </a:bodyPr>
          <a:lstStyle/>
          <a:p>
            <a:pPr algn="ctr"/>
            <a:r>
              <a:rPr lang="en-US" dirty="0"/>
              <a:t>Take another look at your home’s footprint and decide how you can use the space more effectively so that you can move more easily between rooms and enjoy maximum openness throughout. </a:t>
            </a:r>
            <a:endParaRPr lang="en-ID" dirty="0"/>
          </a:p>
        </p:txBody>
      </p:sp>
    </p:spTree>
    <p:extLst>
      <p:ext uri="{BB962C8B-B14F-4D97-AF65-F5344CB8AC3E}">
        <p14:creationId xmlns:p14="http://schemas.microsoft.com/office/powerpoint/2010/main" val="20623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851670"/>
            <a:ext cx="4176464" cy="2880320"/>
          </a:xfrm>
        </p:spPr>
        <p:txBody>
          <a:bodyPr>
            <a:normAutofit/>
          </a:bodyPr>
          <a:lstStyle/>
          <a:p>
            <a:pPr algn="ctr"/>
            <a:r>
              <a:rPr lang="en-US" dirty="0"/>
              <a:t>Secondly – take a look at your drawers. Are there items in there that should really have gone in the trash years ago? </a:t>
            </a:r>
            <a:endParaRPr lang="en-ID" dirty="0"/>
          </a:p>
        </p:txBody>
      </p:sp>
    </p:spTree>
    <p:extLst>
      <p:ext uri="{BB962C8B-B14F-4D97-AF65-F5344CB8AC3E}">
        <p14:creationId xmlns:p14="http://schemas.microsoft.com/office/powerpoint/2010/main" val="388012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707654"/>
            <a:ext cx="4536504" cy="2880320"/>
          </a:xfrm>
        </p:spPr>
        <p:txBody>
          <a:bodyPr>
            <a:normAutofit/>
          </a:bodyPr>
          <a:lstStyle/>
          <a:p>
            <a:pPr algn="ctr"/>
            <a:r>
              <a:rPr lang="en-US" dirty="0"/>
              <a:t>Thirdly – take a look at your closets. Could you find new storage solutions to maximize the available space in your closet?</a:t>
            </a:r>
            <a:endParaRPr lang="en-ID" dirty="0"/>
          </a:p>
        </p:txBody>
      </p:sp>
    </p:spTree>
    <p:extLst>
      <p:ext uri="{BB962C8B-B14F-4D97-AF65-F5344CB8AC3E}">
        <p14:creationId xmlns:p14="http://schemas.microsoft.com/office/powerpoint/2010/main" val="84484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635646"/>
            <a:ext cx="4896544" cy="2880320"/>
          </a:xfrm>
        </p:spPr>
        <p:txBody>
          <a:bodyPr>
            <a:normAutofit/>
          </a:bodyPr>
          <a:lstStyle/>
          <a:p>
            <a:pPr algn="ctr"/>
            <a:r>
              <a:rPr lang="en-US" dirty="0"/>
              <a:t>Fourthly – take a look at your shelves. How often have you put a book, a toy or a pen on a shelf and thought you would move it soon, but then never got around to it? </a:t>
            </a:r>
            <a:endParaRPr lang="en-ID" dirty="0"/>
          </a:p>
        </p:txBody>
      </p:sp>
    </p:spTree>
    <p:extLst>
      <p:ext uri="{BB962C8B-B14F-4D97-AF65-F5344CB8AC3E}">
        <p14:creationId xmlns:p14="http://schemas.microsoft.com/office/powerpoint/2010/main" val="205879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059582"/>
            <a:ext cx="4176464" cy="1296144"/>
          </a:xfrm>
        </p:spPr>
        <p:txBody>
          <a:bodyPr>
            <a:normAutofit/>
          </a:bodyPr>
          <a:lstStyle/>
          <a:p>
            <a:pPr algn="ctr"/>
            <a:r>
              <a:rPr lang="en-US" dirty="0"/>
              <a:t>It’s time to give them a once over to get rid of any items that don’t belong on a shelf.</a:t>
            </a:r>
            <a:endParaRPr lang="en-ID" dirty="0"/>
          </a:p>
        </p:txBody>
      </p:sp>
      <p:pic>
        <p:nvPicPr>
          <p:cNvPr id="2" name="Picture 1">
            <a:extLst>
              <a:ext uri="{FF2B5EF4-FFF2-40B4-BE49-F238E27FC236}">
                <a16:creationId xmlns:a16="http://schemas.microsoft.com/office/drawing/2014/main" id="{5CF4B1EC-E689-2A4D-BE7C-43B574D2CA89}"/>
              </a:ext>
            </a:extLst>
          </p:cNvPr>
          <p:cNvPicPr>
            <a:picLocks noChangeAspect="1"/>
          </p:cNvPicPr>
          <p:nvPr/>
        </p:nvPicPr>
        <p:blipFill>
          <a:blip r:embed="rId2"/>
          <a:stretch>
            <a:fillRect/>
          </a:stretch>
        </p:blipFill>
        <p:spPr>
          <a:xfrm>
            <a:off x="2569468" y="2355726"/>
            <a:ext cx="2564904" cy="1923678"/>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425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635646"/>
            <a:ext cx="4032448" cy="2520280"/>
          </a:xfrm>
        </p:spPr>
        <p:txBody>
          <a:bodyPr>
            <a:normAutofit/>
          </a:bodyPr>
          <a:lstStyle/>
          <a:p>
            <a:pPr algn="ctr"/>
            <a:r>
              <a:rPr lang="en-US" dirty="0"/>
              <a:t>Then, we’ll examine some ways that you can reduce the mess so you can regain some essential control over your life. </a:t>
            </a:r>
            <a:endParaRPr lang="en-ID" dirty="0"/>
          </a:p>
        </p:txBody>
      </p:sp>
    </p:spTree>
    <p:extLst>
      <p:ext uri="{BB962C8B-B14F-4D97-AF65-F5344CB8AC3E}">
        <p14:creationId xmlns:p14="http://schemas.microsoft.com/office/powerpoint/2010/main" val="225051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563638"/>
            <a:ext cx="6447501" cy="602382"/>
          </a:xfrm>
        </p:spPr>
        <p:txBody>
          <a:bodyPr>
            <a:normAutofit/>
          </a:bodyPr>
          <a:lstStyle/>
          <a:p>
            <a:r>
              <a:rPr lang="en-US" dirty="0"/>
              <a:t>The Problem Of The Cluttered Home</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11710"/>
            <a:ext cx="4503285" cy="2160240"/>
          </a:xfrm>
        </p:spPr>
        <p:txBody>
          <a:bodyPr>
            <a:normAutofit/>
          </a:bodyPr>
          <a:lstStyle/>
          <a:p>
            <a:r>
              <a:rPr lang="en-US" dirty="0"/>
              <a:t>Why do we end up acquiring clutter in our homes? There are several reasons behind this.</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755576" y="771550"/>
            <a:ext cx="4680520" cy="936104"/>
          </a:xfrm>
        </p:spPr>
        <p:txBody>
          <a:bodyPr>
            <a:normAutofit/>
          </a:bodyPr>
          <a:lstStyle/>
          <a:p>
            <a:r>
              <a:rPr lang="en-US" dirty="0"/>
              <a:t>Let us look at some of the most common:</a:t>
            </a:r>
            <a:endParaRPr lang="en-ID" dirty="0"/>
          </a:p>
        </p:txBody>
      </p:sp>
      <p:sp>
        <p:nvSpPr>
          <p:cNvPr id="4" name="Content Placeholder 2">
            <a:extLst>
              <a:ext uri="{FF2B5EF4-FFF2-40B4-BE49-F238E27FC236}">
                <a16:creationId xmlns:a16="http://schemas.microsoft.com/office/drawing/2014/main" id="{D723125F-0E72-224B-B72C-DB86ABB1D781}"/>
              </a:ext>
            </a:extLst>
          </p:cNvPr>
          <p:cNvSpPr txBox="1">
            <a:spLocks/>
          </p:cNvSpPr>
          <p:nvPr/>
        </p:nvSpPr>
        <p:spPr>
          <a:xfrm>
            <a:off x="755576" y="1779662"/>
            <a:ext cx="5328592" cy="3024336"/>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lvl="0" indent="-342900">
              <a:buFont typeface="Arial" panose="020B0604020202020204" pitchFamily="34" charset="0"/>
              <a:buChar char="•"/>
            </a:pPr>
            <a:r>
              <a:rPr lang="en-US" dirty="0"/>
              <a:t>You don’t know when it’s time to get rid of items – in many households, there is a lot of confusion about when the time has come to sell, donate, shred or throw away items when they’re no longer used or needed.</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50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down)">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723125F-0E72-224B-B72C-DB86ABB1D781}"/>
              </a:ext>
            </a:extLst>
          </p:cNvPr>
          <p:cNvSpPr txBox="1">
            <a:spLocks/>
          </p:cNvSpPr>
          <p:nvPr/>
        </p:nvSpPr>
        <p:spPr>
          <a:xfrm>
            <a:off x="755576" y="987574"/>
            <a:ext cx="5328592" cy="3024336"/>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lvl="0" indent="-342900">
              <a:buFont typeface="Arial" panose="020B0604020202020204" pitchFamily="34" charset="0"/>
              <a:buChar char="•"/>
            </a:pPr>
            <a:r>
              <a:rPr lang="en-US" dirty="0"/>
              <a:t>You don’t have anywhere to store things properly, or you just don’t know how to store it.</a:t>
            </a:r>
            <a:endParaRPr lang="en-ID" dirty="0"/>
          </a:p>
          <a:p>
            <a:pPr marL="342900" lvl="0" indent="-342900">
              <a:buFont typeface="Arial" panose="020B0604020202020204" pitchFamily="34" charset="0"/>
              <a:buChar char="•"/>
            </a:pPr>
            <a:r>
              <a:rPr lang="en-US" dirty="0"/>
              <a:t>You have no organization routine to follow in the home.</a:t>
            </a:r>
            <a:endParaRPr lang="en-ID" dirty="0"/>
          </a:p>
          <a:p>
            <a:pPr marL="342900" lvl="0" indent="-342900">
              <a:buFont typeface="Arial" panose="020B0604020202020204" pitchFamily="34" charset="0"/>
              <a:buChar char="•"/>
            </a:pPr>
            <a:r>
              <a:rPr lang="en-US" dirty="0"/>
              <a:t>You don’t have sufficient storage space or solutions.</a:t>
            </a:r>
            <a:endParaRPr lang="en-ID" dirty="0"/>
          </a:p>
        </p:txBody>
      </p:sp>
    </p:spTree>
    <p:extLst>
      <p:ext uri="{BB962C8B-B14F-4D97-AF65-F5344CB8AC3E}">
        <p14:creationId xmlns:p14="http://schemas.microsoft.com/office/powerpoint/2010/main" val="172183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grpId="0" nodeType="withEffect">
                                  <p:stCondLst>
                                    <p:cond delay="50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grpId="0" nodeType="withEffect">
                                  <p:stCondLst>
                                    <p:cond delay="100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723125F-0E72-224B-B72C-DB86ABB1D781}"/>
              </a:ext>
            </a:extLst>
          </p:cNvPr>
          <p:cNvSpPr txBox="1">
            <a:spLocks/>
          </p:cNvSpPr>
          <p:nvPr/>
        </p:nvSpPr>
        <p:spPr>
          <a:xfrm>
            <a:off x="755576" y="987574"/>
            <a:ext cx="5328592" cy="3024336"/>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lvl="0" indent="-342900">
              <a:buFont typeface="Arial" panose="020B0604020202020204" pitchFamily="34" charset="0"/>
              <a:buChar char="•"/>
            </a:pPr>
            <a:r>
              <a:rPr lang="en-US" dirty="0"/>
              <a:t>You persistently keep common clutter sources around. </a:t>
            </a:r>
            <a:endParaRPr lang="en-ID" dirty="0"/>
          </a:p>
          <a:p>
            <a:pPr marL="342900" lvl="0" indent="-342900">
              <a:buFont typeface="Arial" panose="020B0604020202020204" pitchFamily="34" charset="0"/>
              <a:buChar char="•"/>
            </a:pPr>
            <a:r>
              <a:rPr lang="en-US" dirty="0"/>
              <a:t>You regularly buy things that you don’t need or use. </a:t>
            </a:r>
            <a:endParaRPr lang="en-ID" dirty="0"/>
          </a:p>
          <a:p>
            <a:pPr marL="342900" lvl="0" indent="-342900">
              <a:buFont typeface="Arial" panose="020B0604020202020204" pitchFamily="34" charset="0"/>
              <a:buChar char="•"/>
            </a:pPr>
            <a:r>
              <a:rPr lang="en-US" dirty="0"/>
              <a:t>You lack the ability to let go of items, especially those with some sentimental value.</a:t>
            </a:r>
            <a:endParaRPr lang="en-ID" dirty="0"/>
          </a:p>
        </p:txBody>
      </p:sp>
    </p:spTree>
    <p:extLst>
      <p:ext uri="{BB962C8B-B14F-4D97-AF65-F5344CB8AC3E}">
        <p14:creationId xmlns:p14="http://schemas.microsoft.com/office/powerpoint/2010/main" val="143004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grpId="0" nodeType="withEffect">
                                  <p:stCondLst>
                                    <p:cond delay="50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grpId="0" nodeType="withEffect">
                                  <p:stCondLst>
                                    <p:cond delay="100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723125F-0E72-224B-B72C-DB86ABB1D781}"/>
              </a:ext>
            </a:extLst>
          </p:cNvPr>
          <p:cNvSpPr txBox="1">
            <a:spLocks/>
          </p:cNvSpPr>
          <p:nvPr/>
        </p:nvSpPr>
        <p:spPr>
          <a:xfrm>
            <a:off x="1331640" y="987574"/>
            <a:ext cx="5112568" cy="1440160"/>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algn="ctr"/>
            <a:r>
              <a:rPr lang="en-US" dirty="0"/>
              <a:t>The key is to identify which are applicable to you so that you can then work on ways of addressing them.</a:t>
            </a:r>
            <a:endParaRPr lang="en-ID" dirty="0"/>
          </a:p>
        </p:txBody>
      </p:sp>
      <p:pic>
        <p:nvPicPr>
          <p:cNvPr id="2" name="Picture 1">
            <a:extLst>
              <a:ext uri="{FF2B5EF4-FFF2-40B4-BE49-F238E27FC236}">
                <a16:creationId xmlns:a16="http://schemas.microsoft.com/office/drawing/2014/main" id="{0CF431A0-8583-7840-A78F-8BD5B412F740}"/>
              </a:ext>
            </a:extLst>
          </p:cNvPr>
          <p:cNvPicPr>
            <a:picLocks noChangeAspect="1"/>
          </p:cNvPicPr>
          <p:nvPr/>
        </p:nvPicPr>
        <p:blipFill>
          <a:blip r:embed="rId2"/>
          <a:stretch>
            <a:fillRect/>
          </a:stretch>
        </p:blipFill>
        <p:spPr>
          <a:xfrm>
            <a:off x="2589287" y="2353434"/>
            <a:ext cx="2597274" cy="173151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9056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131590"/>
            <a:ext cx="6447501" cy="936104"/>
          </a:xfrm>
        </p:spPr>
        <p:txBody>
          <a:bodyPr>
            <a:normAutofit/>
          </a:bodyPr>
          <a:lstStyle/>
          <a:p>
            <a:r>
              <a:rPr lang="en-US" dirty="0"/>
              <a:t>How Does A Cluttered Home Lead To A Cluttered Mind?</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139702"/>
            <a:ext cx="4287261" cy="2160240"/>
          </a:xfrm>
        </p:spPr>
        <p:txBody>
          <a:bodyPr>
            <a:normAutofit/>
          </a:bodyPr>
          <a:lstStyle/>
          <a:p>
            <a:r>
              <a:rPr lang="en-US" dirty="0"/>
              <a:t>There is a direct link between high levels of stress and excess clutter in the home, and this has been proven in several studies over the past few years.</a:t>
            </a:r>
            <a:endParaRPr lang="en-ID" dirty="0"/>
          </a:p>
        </p:txBody>
      </p:sp>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1156</TotalTime>
  <Words>609</Words>
  <Application>Microsoft Macintosh PowerPoint</Application>
  <PresentationFormat>On-screen Show (16:9)</PresentationFormat>
  <Paragraphs>34</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Trebuchet MS</vt:lpstr>
      <vt:lpstr>Wingdings 3</vt:lpstr>
      <vt:lpstr>Facet</vt:lpstr>
      <vt:lpstr>PowerPoint Presentation</vt:lpstr>
      <vt:lpstr>PowerPoint Presentation</vt:lpstr>
      <vt:lpstr>PowerPoint Presentation</vt:lpstr>
      <vt:lpstr>The Problem Of The Cluttered Home</vt:lpstr>
      <vt:lpstr>PowerPoint Presentation</vt:lpstr>
      <vt:lpstr>PowerPoint Presentation</vt:lpstr>
      <vt:lpstr>PowerPoint Presentation</vt:lpstr>
      <vt:lpstr>PowerPoint Presentation</vt:lpstr>
      <vt:lpstr>How Does A Cluttered Home Lead To A Cluttered Mind?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Areas To Tackle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88</cp:revision>
  <dcterms:created xsi:type="dcterms:W3CDTF">2018-10-15T07:11:14Z</dcterms:created>
  <dcterms:modified xsi:type="dcterms:W3CDTF">2020-05-29T14:09:47Z</dcterms:modified>
</cp:coreProperties>
</file>