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4" r:id="rId1"/>
  </p:sldMasterIdLst>
  <p:notesMasterIdLst>
    <p:notesMasterId r:id="rId30"/>
  </p:notesMasterIdLst>
  <p:sldIdLst>
    <p:sldId id="257" r:id="rId2"/>
    <p:sldId id="285" r:id="rId3"/>
    <p:sldId id="292" r:id="rId4"/>
    <p:sldId id="293" r:id="rId5"/>
    <p:sldId id="261" r:id="rId6"/>
    <p:sldId id="288" r:id="rId7"/>
    <p:sldId id="294" r:id="rId8"/>
    <p:sldId id="295" r:id="rId9"/>
    <p:sldId id="286" r:id="rId10"/>
    <p:sldId id="289" r:id="rId11"/>
    <p:sldId id="296" r:id="rId12"/>
    <p:sldId id="297" r:id="rId13"/>
    <p:sldId id="298" r:id="rId14"/>
    <p:sldId id="299" r:id="rId15"/>
    <p:sldId id="300" r:id="rId16"/>
    <p:sldId id="301" r:id="rId17"/>
    <p:sldId id="302" r:id="rId18"/>
    <p:sldId id="290" r:id="rId19"/>
    <p:sldId id="291" r:id="rId20"/>
    <p:sldId id="303" r:id="rId21"/>
    <p:sldId id="304" r:id="rId22"/>
    <p:sldId id="305" r:id="rId23"/>
    <p:sldId id="306" r:id="rId24"/>
    <p:sldId id="307" r:id="rId25"/>
    <p:sldId id="308" r:id="rId26"/>
    <p:sldId id="309" r:id="rId27"/>
    <p:sldId id="310" r:id="rId28"/>
    <p:sldId id="311" r:id="rId2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9E5"/>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10"/>
    <p:restoredTop sz="94650"/>
  </p:normalViewPr>
  <p:slideViewPr>
    <p:cSldViewPr>
      <p:cViewPr varScale="1">
        <p:scale>
          <a:sx n="160" d="100"/>
          <a:sy n="160" d="100"/>
        </p:scale>
        <p:origin x="176" y="416"/>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1461"/>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8BA754-79BD-4972-839A-D62EA2C7C3EA}" type="datetimeFigureOut">
              <a:rPr lang="en-US" smtClean="0"/>
              <a:pPr/>
              <a:t>5/29/20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9BBF2C-A7F8-4A46-8FD9-0FE6834BDEB8}" type="slidenum">
              <a:rPr lang="en-US" smtClean="0"/>
              <a:pPr/>
              <a:t>‹#›</a:t>
            </a:fld>
            <a:endParaRPr lang="en-US"/>
          </a:p>
        </p:txBody>
      </p:sp>
    </p:spTree>
    <p:extLst>
      <p:ext uri="{BB962C8B-B14F-4D97-AF65-F5344CB8AC3E}">
        <p14:creationId xmlns:p14="http://schemas.microsoft.com/office/powerpoint/2010/main" val="220163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C59BBF2C-A7F8-4A46-8FD9-0FE6834BDEB8}" type="slidenum">
              <a:rPr lang="en-US" smtClean="0"/>
              <a:pPr/>
              <a:t>1</a:t>
            </a:fld>
            <a:endParaRPr lang="en-US"/>
          </a:p>
        </p:txBody>
      </p:sp>
    </p:spTree>
    <p:extLst>
      <p:ext uri="{BB962C8B-B14F-4D97-AF65-F5344CB8AC3E}">
        <p14:creationId xmlns:p14="http://schemas.microsoft.com/office/powerpoint/2010/main" val="3078734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106322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835582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66500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348389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9139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984521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4270950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177996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1431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27158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61306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8241E9-601D-4A27-BF72-C7763949FF5A}" type="datetimeFigureOut">
              <a:rPr lang="en-US" smtClean="0"/>
              <a:pPr/>
              <a:t>5/29/20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83295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D8241E9-601D-4A27-BF72-C7763949FF5A}" type="datetimeFigureOut">
              <a:rPr lang="en-US" smtClean="0"/>
              <a:pPr/>
              <a:t>5/29/20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45068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8241E9-601D-4A27-BF72-C7763949FF5A}" type="datetimeFigureOut">
              <a:rPr lang="en-US" smtClean="0"/>
              <a:pPr/>
              <a:t>5/29/20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09114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781586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Tree>
    <p:extLst>
      <p:ext uri="{BB962C8B-B14F-4D97-AF65-F5344CB8AC3E}">
        <p14:creationId xmlns:p14="http://schemas.microsoft.com/office/powerpoint/2010/main" val="3790099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4D8241E9-601D-4A27-BF72-C7763949FF5A}" type="datetimeFigureOut">
              <a:rPr lang="en-US" smtClean="0"/>
              <a:pPr/>
              <a:t>5/29/20</a:t>
            </a:fld>
            <a:endParaRPr lang="en-US"/>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4586AFA4-EB3C-4B7D-993E-220BD55D95C0}" type="slidenum">
              <a:rPr lang="en-US" smtClean="0"/>
              <a:pPr/>
              <a:t>‹#›</a:t>
            </a:fld>
            <a:endParaRPr lang="en-US"/>
          </a:p>
        </p:txBody>
      </p:sp>
    </p:spTree>
    <p:extLst>
      <p:ext uri="{BB962C8B-B14F-4D97-AF65-F5344CB8AC3E}">
        <p14:creationId xmlns:p14="http://schemas.microsoft.com/office/powerpoint/2010/main" val="1694041908"/>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Lst>
  <p:txStyles>
    <p:titleStyle>
      <a:lvl1pPr algn="l" defTabSz="342900" rtl="0" eaLnBrk="1" latinLnBrk="0" hangingPunct="1">
        <a:spcBef>
          <a:spcPct val="0"/>
        </a:spcBef>
        <a:buNone/>
        <a:defRPr sz="2600" kern="1200">
          <a:solidFill>
            <a:schemeClr val="accent1"/>
          </a:solidFill>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9554" r="2275"/>
          <a:stretch/>
        </p:blipFill>
        <p:spPr>
          <a:xfrm>
            <a:off x="-18256" y="-39756"/>
            <a:ext cx="9251112" cy="5209546"/>
          </a:xfrm>
          <a:prstGeom prst="rect">
            <a:avLst/>
          </a:prstGeom>
        </p:spPr>
      </p:pic>
      <p:sp>
        <p:nvSpPr>
          <p:cNvPr id="10" name="Rectangle 9">
            <a:extLst>
              <a:ext uri="{FF2B5EF4-FFF2-40B4-BE49-F238E27FC236}">
                <a16:creationId xmlns:a16="http://schemas.microsoft.com/office/drawing/2014/main" id="{E9C44ADE-5969-E345-9A29-D3F18514F321}"/>
              </a:ext>
            </a:extLst>
          </p:cNvPr>
          <p:cNvSpPr/>
          <p:nvPr/>
        </p:nvSpPr>
        <p:spPr>
          <a:xfrm>
            <a:off x="5334000" y="2343150"/>
            <a:ext cx="3581400" cy="2514600"/>
          </a:xfrm>
          <a:prstGeom prst="rect">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985AB16-A654-B842-91B1-87A656B0390F}"/>
              </a:ext>
            </a:extLst>
          </p:cNvPr>
          <p:cNvSpPr/>
          <p:nvPr/>
        </p:nvSpPr>
        <p:spPr>
          <a:xfrm>
            <a:off x="5410200" y="2419350"/>
            <a:ext cx="3429000" cy="2362200"/>
          </a:xfrm>
          <a:prstGeom prst="rect">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 name="TextBox 11">
            <a:extLst>
              <a:ext uri="{FF2B5EF4-FFF2-40B4-BE49-F238E27FC236}">
                <a16:creationId xmlns:a16="http://schemas.microsoft.com/office/drawing/2014/main" id="{3086809A-4301-AD41-933D-AE418453FFDA}"/>
              </a:ext>
            </a:extLst>
          </p:cNvPr>
          <p:cNvSpPr txBox="1"/>
          <p:nvPr/>
        </p:nvSpPr>
        <p:spPr>
          <a:xfrm>
            <a:off x="5486400" y="2877175"/>
            <a:ext cx="3276600" cy="1446550"/>
          </a:xfrm>
          <a:prstGeom prst="rect">
            <a:avLst/>
          </a:prstGeom>
          <a:noFill/>
        </p:spPr>
        <p:txBody>
          <a:bodyPr wrap="square" rtlCol="0">
            <a:spAutoFit/>
          </a:bodyPr>
          <a:lstStyle/>
          <a:p>
            <a:pPr algn="ctr"/>
            <a:r>
              <a:rPr lang="en-US" sz="4400" b="1" dirty="0">
                <a:latin typeface="Calibri" panose="020F0502020204030204" pitchFamily="34" charset="0"/>
                <a:cs typeface="Calibri" panose="020F0502020204030204" pitchFamily="34" charset="0"/>
              </a:rPr>
              <a:t>The Clutter Effect</a:t>
            </a:r>
            <a:endParaRPr lang="en-ID" sz="44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707654"/>
            <a:ext cx="4320480" cy="2016224"/>
          </a:xfrm>
        </p:spPr>
        <p:txBody>
          <a:bodyPr>
            <a:normAutofit/>
          </a:bodyPr>
          <a:lstStyle/>
          <a:p>
            <a:pPr algn="ctr"/>
            <a:r>
              <a:rPr lang="en-US" dirty="0"/>
              <a:t>The first obvious area that can feel the impact is your home. Mess can begin to build up as tasks get left undone.</a:t>
            </a:r>
            <a:endParaRPr lang="en-ID" dirty="0"/>
          </a:p>
        </p:txBody>
      </p:sp>
    </p:spTree>
    <p:extLst>
      <p:ext uri="{BB962C8B-B14F-4D97-AF65-F5344CB8AC3E}">
        <p14:creationId xmlns:p14="http://schemas.microsoft.com/office/powerpoint/2010/main" val="223169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347614"/>
            <a:ext cx="4752528" cy="2880320"/>
          </a:xfrm>
        </p:spPr>
        <p:txBody>
          <a:bodyPr>
            <a:normAutofit/>
          </a:bodyPr>
          <a:lstStyle/>
          <a:p>
            <a:pPr algn="ctr"/>
            <a:r>
              <a:rPr lang="en-US" dirty="0"/>
              <a:t>The more messy and more disorganized your home becomes, the harder it is to get motivated to sort it out, and the more negative the mental and emotional impact becomes of living in such an environment. </a:t>
            </a:r>
            <a:endParaRPr lang="en-ID" dirty="0"/>
          </a:p>
        </p:txBody>
      </p:sp>
    </p:spTree>
    <p:extLst>
      <p:ext uri="{BB962C8B-B14F-4D97-AF65-F5344CB8AC3E}">
        <p14:creationId xmlns:p14="http://schemas.microsoft.com/office/powerpoint/2010/main" val="762014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1134126"/>
            <a:ext cx="4896544" cy="1008112"/>
          </a:xfrm>
        </p:spPr>
        <p:txBody>
          <a:bodyPr>
            <a:normAutofit/>
          </a:bodyPr>
          <a:lstStyle/>
          <a:p>
            <a:pPr algn="ctr"/>
            <a:r>
              <a:rPr lang="en-US" dirty="0"/>
              <a:t>The second key area that is badly affected is the workplace.</a:t>
            </a:r>
            <a:endParaRPr lang="en-ID" dirty="0"/>
          </a:p>
        </p:txBody>
      </p:sp>
      <p:pic>
        <p:nvPicPr>
          <p:cNvPr id="2" name="Picture 1">
            <a:extLst>
              <a:ext uri="{FF2B5EF4-FFF2-40B4-BE49-F238E27FC236}">
                <a16:creationId xmlns:a16="http://schemas.microsoft.com/office/drawing/2014/main" id="{C57DBE1B-77D3-BF46-9911-E77EAFCB7CD6}"/>
              </a:ext>
            </a:extLst>
          </p:cNvPr>
          <p:cNvPicPr>
            <a:picLocks noChangeAspect="1"/>
          </p:cNvPicPr>
          <p:nvPr/>
        </p:nvPicPr>
        <p:blipFill>
          <a:blip r:embed="rId2"/>
          <a:stretch>
            <a:fillRect/>
          </a:stretch>
        </p:blipFill>
        <p:spPr>
          <a:xfrm>
            <a:off x="2502024" y="2286254"/>
            <a:ext cx="2555776" cy="1437624"/>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36128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203598"/>
            <a:ext cx="4320480" cy="3096344"/>
          </a:xfrm>
        </p:spPr>
        <p:txBody>
          <a:bodyPr>
            <a:normAutofit/>
          </a:bodyPr>
          <a:lstStyle/>
          <a:p>
            <a:pPr algn="ctr"/>
            <a:r>
              <a:rPr lang="en-US" dirty="0"/>
              <a:t>Low productivity, an unprofessional first impression for visitors or clients and poor morale are just some of the problems that arise from a disorganized working environment.</a:t>
            </a:r>
            <a:endParaRPr lang="en-ID" dirty="0"/>
          </a:p>
        </p:txBody>
      </p:sp>
    </p:spTree>
    <p:extLst>
      <p:ext uri="{BB962C8B-B14F-4D97-AF65-F5344CB8AC3E}">
        <p14:creationId xmlns:p14="http://schemas.microsoft.com/office/powerpoint/2010/main" val="274727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1203598"/>
            <a:ext cx="4896544" cy="936104"/>
          </a:xfrm>
        </p:spPr>
        <p:txBody>
          <a:bodyPr>
            <a:normAutofit/>
          </a:bodyPr>
          <a:lstStyle/>
          <a:p>
            <a:pPr algn="ctr"/>
            <a:r>
              <a:rPr lang="en-US" dirty="0"/>
              <a:t>As the mess mounts up, the worse the associated problems become. </a:t>
            </a:r>
            <a:endParaRPr lang="en-ID" dirty="0"/>
          </a:p>
        </p:txBody>
      </p:sp>
      <p:pic>
        <p:nvPicPr>
          <p:cNvPr id="2" name="Picture 1">
            <a:extLst>
              <a:ext uri="{FF2B5EF4-FFF2-40B4-BE49-F238E27FC236}">
                <a16:creationId xmlns:a16="http://schemas.microsoft.com/office/drawing/2014/main" id="{3CDF7FF1-C1E3-AF40-A8DE-AFC91B17A8B1}"/>
              </a:ext>
            </a:extLst>
          </p:cNvPr>
          <p:cNvPicPr>
            <a:picLocks noChangeAspect="1"/>
          </p:cNvPicPr>
          <p:nvPr/>
        </p:nvPicPr>
        <p:blipFill>
          <a:blip r:embed="rId2"/>
          <a:stretch>
            <a:fillRect/>
          </a:stretch>
        </p:blipFill>
        <p:spPr>
          <a:xfrm>
            <a:off x="2472581" y="2203684"/>
            <a:ext cx="2614662" cy="1736218"/>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9964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259632" y="1203598"/>
            <a:ext cx="4896544" cy="1080120"/>
          </a:xfrm>
        </p:spPr>
        <p:txBody>
          <a:bodyPr>
            <a:normAutofit/>
          </a:bodyPr>
          <a:lstStyle/>
          <a:p>
            <a:pPr algn="ctr"/>
            <a:r>
              <a:rPr lang="en-US" dirty="0"/>
              <a:t>The third area that feels the impact of clutter is your personal relationships.</a:t>
            </a:r>
            <a:endParaRPr lang="en-ID" dirty="0"/>
          </a:p>
        </p:txBody>
      </p:sp>
      <p:pic>
        <p:nvPicPr>
          <p:cNvPr id="2" name="Picture 1">
            <a:extLst>
              <a:ext uri="{FF2B5EF4-FFF2-40B4-BE49-F238E27FC236}">
                <a16:creationId xmlns:a16="http://schemas.microsoft.com/office/drawing/2014/main" id="{96D4B096-E547-5B4F-9C8C-08E627E5497E}"/>
              </a:ext>
            </a:extLst>
          </p:cNvPr>
          <p:cNvPicPr>
            <a:picLocks noChangeAspect="1"/>
          </p:cNvPicPr>
          <p:nvPr/>
        </p:nvPicPr>
        <p:blipFill>
          <a:blip r:embed="rId2"/>
          <a:stretch>
            <a:fillRect/>
          </a:stretch>
        </p:blipFill>
        <p:spPr>
          <a:xfrm>
            <a:off x="2431368" y="2212043"/>
            <a:ext cx="2553072" cy="1702048"/>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91780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763688" y="1419622"/>
            <a:ext cx="4032448" cy="2880320"/>
          </a:xfrm>
        </p:spPr>
        <p:txBody>
          <a:bodyPr>
            <a:normAutofit/>
          </a:bodyPr>
          <a:lstStyle/>
          <a:p>
            <a:pPr algn="ctr"/>
            <a:r>
              <a:rPr lang="en-US" dirty="0"/>
              <a:t>A messy home puts a strain on your family life and can lead to serious tensions with your partner, children, or other loved ones.</a:t>
            </a:r>
            <a:endParaRPr lang="en-ID" dirty="0"/>
          </a:p>
        </p:txBody>
      </p:sp>
    </p:spTree>
    <p:extLst>
      <p:ext uri="{BB962C8B-B14F-4D97-AF65-F5344CB8AC3E}">
        <p14:creationId xmlns:p14="http://schemas.microsoft.com/office/powerpoint/2010/main" val="146105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115616" y="1635646"/>
            <a:ext cx="5256584" cy="2880320"/>
          </a:xfrm>
        </p:spPr>
        <p:txBody>
          <a:bodyPr>
            <a:normAutofit/>
          </a:bodyPr>
          <a:lstStyle/>
          <a:p>
            <a:pPr algn="ctr"/>
            <a:r>
              <a:rPr lang="en-US" dirty="0"/>
              <a:t>Not only that, but clutter in friendships can lead to toxicity, further stress and even more obligations that need to fit into your already overloaded schedule. </a:t>
            </a:r>
            <a:endParaRPr lang="en-ID" dirty="0"/>
          </a:p>
        </p:txBody>
      </p:sp>
    </p:spTree>
    <p:extLst>
      <p:ext uri="{BB962C8B-B14F-4D97-AF65-F5344CB8AC3E}">
        <p14:creationId xmlns:p14="http://schemas.microsoft.com/office/powerpoint/2010/main" val="307582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491630"/>
            <a:ext cx="6447501" cy="602382"/>
          </a:xfrm>
        </p:spPr>
        <p:txBody>
          <a:bodyPr>
            <a:normAutofit/>
          </a:bodyPr>
          <a:lstStyle/>
          <a:p>
            <a:r>
              <a:rPr lang="en-US" dirty="0"/>
              <a:t>What Causes Clutter?</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139702"/>
            <a:ext cx="5151357" cy="2160240"/>
          </a:xfrm>
        </p:spPr>
        <p:txBody>
          <a:bodyPr>
            <a:normAutofit/>
          </a:bodyPr>
          <a:lstStyle/>
          <a:p>
            <a:r>
              <a:rPr lang="en-US" dirty="0"/>
              <a:t>There are many causes of clutter. Some are physical, and others are emotional or mental. Some are also a lot more obvious than others. </a:t>
            </a:r>
            <a:endParaRPr lang="en-ID" dirty="0"/>
          </a:p>
        </p:txBody>
      </p:sp>
    </p:spTree>
    <p:extLst>
      <p:ext uri="{BB962C8B-B14F-4D97-AF65-F5344CB8AC3E}">
        <p14:creationId xmlns:p14="http://schemas.microsoft.com/office/powerpoint/2010/main" val="24806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5" presetClass="entr" presetSubtype="10"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563638"/>
            <a:ext cx="4176464" cy="2016224"/>
          </a:xfrm>
        </p:spPr>
        <p:txBody>
          <a:bodyPr>
            <a:normAutofit/>
          </a:bodyPr>
          <a:lstStyle/>
          <a:p>
            <a:pPr algn="ctr"/>
            <a:r>
              <a:rPr lang="en-US" dirty="0"/>
              <a:t>Most of us are guilty of accumulating items simply because we can’t bear to get rid of them, even if we don’t really want or need them.</a:t>
            </a:r>
            <a:endParaRPr lang="en-ID" dirty="0"/>
          </a:p>
        </p:txBody>
      </p:sp>
    </p:spTree>
    <p:extLst>
      <p:ext uri="{BB962C8B-B14F-4D97-AF65-F5344CB8AC3E}">
        <p14:creationId xmlns:p14="http://schemas.microsoft.com/office/powerpoint/2010/main" val="206263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707654"/>
            <a:ext cx="4464496" cy="2520280"/>
          </a:xfrm>
        </p:spPr>
        <p:txBody>
          <a:bodyPr>
            <a:normAutofit/>
          </a:bodyPr>
          <a:lstStyle/>
          <a:p>
            <a:pPr algn="ctr"/>
            <a:r>
              <a:rPr lang="en-US" dirty="0"/>
              <a:t>These days, we’ve all become more used to living with a lot of things in our lives. This is the “Clutter Effect”.</a:t>
            </a:r>
            <a:endParaRPr lang="en-ID" dirty="0"/>
          </a:p>
        </p:txBody>
      </p:sp>
    </p:spTree>
    <p:extLst>
      <p:ext uri="{BB962C8B-B14F-4D97-AF65-F5344CB8AC3E}">
        <p14:creationId xmlns:p14="http://schemas.microsoft.com/office/powerpoint/2010/main" val="263401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115616" y="1491630"/>
            <a:ext cx="5112568" cy="3024336"/>
          </a:xfrm>
        </p:spPr>
        <p:txBody>
          <a:bodyPr>
            <a:normAutofit/>
          </a:bodyPr>
          <a:lstStyle/>
          <a:p>
            <a:pPr algn="ctr"/>
            <a:r>
              <a:rPr lang="en-US" dirty="0"/>
              <a:t>Odds and ends have piled up over the years that should really have gone in the trash but which have, inexplicably, been put in a drawer or on a shelf for later and allowed to remain there.</a:t>
            </a:r>
            <a:endParaRPr lang="en-ID" dirty="0"/>
          </a:p>
        </p:txBody>
      </p:sp>
    </p:spTree>
    <p:extLst>
      <p:ext uri="{BB962C8B-B14F-4D97-AF65-F5344CB8AC3E}">
        <p14:creationId xmlns:p14="http://schemas.microsoft.com/office/powerpoint/2010/main" val="2142836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043608" y="1635646"/>
            <a:ext cx="5472608" cy="2808312"/>
          </a:xfrm>
        </p:spPr>
        <p:txBody>
          <a:bodyPr>
            <a:normAutofit/>
          </a:bodyPr>
          <a:lstStyle/>
          <a:p>
            <a:pPr algn="ctr"/>
            <a:r>
              <a:rPr lang="en-US" dirty="0"/>
              <a:t>The trouble with this type of clutter is that it builds up slowly over time, so you don’t really realize how much it has gotten out of hand until one day you look around and see the extent of the problem. </a:t>
            </a:r>
            <a:endParaRPr lang="en-ID" dirty="0"/>
          </a:p>
        </p:txBody>
      </p:sp>
    </p:spTree>
    <p:extLst>
      <p:ext uri="{BB962C8B-B14F-4D97-AF65-F5344CB8AC3E}">
        <p14:creationId xmlns:p14="http://schemas.microsoft.com/office/powerpoint/2010/main" val="3796025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915566"/>
            <a:ext cx="4176464" cy="1368152"/>
          </a:xfrm>
        </p:spPr>
        <p:txBody>
          <a:bodyPr>
            <a:normAutofit/>
          </a:bodyPr>
          <a:lstStyle/>
          <a:p>
            <a:pPr algn="ctr"/>
            <a:r>
              <a:rPr lang="en-US" dirty="0"/>
              <a:t>We’ve already mentioned how busy modern lives have become.</a:t>
            </a:r>
            <a:endParaRPr lang="en-ID" dirty="0"/>
          </a:p>
        </p:txBody>
      </p:sp>
      <p:pic>
        <p:nvPicPr>
          <p:cNvPr id="2" name="Picture 1">
            <a:extLst>
              <a:ext uri="{FF2B5EF4-FFF2-40B4-BE49-F238E27FC236}">
                <a16:creationId xmlns:a16="http://schemas.microsoft.com/office/drawing/2014/main" id="{49E53431-C8DC-1F4B-BC49-1EE98E4AFB18}"/>
              </a:ext>
            </a:extLst>
          </p:cNvPr>
          <p:cNvPicPr>
            <a:picLocks noChangeAspect="1"/>
          </p:cNvPicPr>
          <p:nvPr/>
        </p:nvPicPr>
        <p:blipFill>
          <a:blip r:embed="rId2"/>
          <a:stretch>
            <a:fillRect/>
          </a:stretch>
        </p:blipFill>
        <p:spPr>
          <a:xfrm>
            <a:off x="2425522" y="2283718"/>
            <a:ext cx="2564763" cy="1815852"/>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93392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1635646"/>
            <a:ext cx="4824536" cy="2808312"/>
          </a:xfrm>
        </p:spPr>
        <p:txBody>
          <a:bodyPr>
            <a:normAutofit/>
          </a:bodyPr>
          <a:lstStyle/>
          <a:p>
            <a:pPr algn="ctr"/>
            <a:r>
              <a:rPr lang="en-US" dirty="0"/>
              <a:t>Whereas in the past, lives were much simpler – people went to work, came home, spent time with their family or their friends and then went to bed ready to do it all again the next day.</a:t>
            </a:r>
            <a:endParaRPr lang="en-ID" dirty="0"/>
          </a:p>
        </p:txBody>
      </p:sp>
    </p:spTree>
    <p:extLst>
      <p:ext uri="{BB962C8B-B14F-4D97-AF65-F5344CB8AC3E}">
        <p14:creationId xmlns:p14="http://schemas.microsoft.com/office/powerpoint/2010/main" val="107232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563638"/>
            <a:ext cx="4536504" cy="2808312"/>
          </a:xfrm>
        </p:spPr>
        <p:txBody>
          <a:bodyPr>
            <a:normAutofit/>
          </a:bodyPr>
          <a:lstStyle/>
          <a:p>
            <a:pPr algn="ctr"/>
            <a:r>
              <a:rPr lang="en-US" dirty="0"/>
              <a:t>Careers have, in many cases, become considerably more high-pressured, with the expectations placed on workers at all levels much higher than ever before.</a:t>
            </a:r>
            <a:endParaRPr lang="en-ID" dirty="0"/>
          </a:p>
        </p:txBody>
      </p:sp>
    </p:spTree>
    <p:extLst>
      <p:ext uri="{BB962C8B-B14F-4D97-AF65-F5344CB8AC3E}">
        <p14:creationId xmlns:p14="http://schemas.microsoft.com/office/powerpoint/2010/main" val="170231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03648" y="1635646"/>
            <a:ext cx="4824536" cy="2808312"/>
          </a:xfrm>
        </p:spPr>
        <p:txBody>
          <a:bodyPr>
            <a:normAutofit/>
          </a:bodyPr>
          <a:lstStyle/>
          <a:p>
            <a:pPr algn="ctr"/>
            <a:r>
              <a:rPr lang="en-US" dirty="0"/>
              <a:t>Struggling to fit in contact with children, dealing with stepchildren or having to handle an ex-partner along with a current one can all increase the pressures on everyday living. </a:t>
            </a:r>
            <a:endParaRPr lang="en-ID" dirty="0"/>
          </a:p>
        </p:txBody>
      </p:sp>
    </p:spTree>
    <p:extLst>
      <p:ext uri="{BB962C8B-B14F-4D97-AF65-F5344CB8AC3E}">
        <p14:creationId xmlns:p14="http://schemas.microsoft.com/office/powerpoint/2010/main" val="2401594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987574"/>
            <a:ext cx="4176464" cy="1296144"/>
          </a:xfrm>
        </p:spPr>
        <p:txBody>
          <a:bodyPr>
            <a:normAutofit/>
          </a:bodyPr>
          <a:lstStyle/>
          <a:p>
            <a:pPr algn="ctr"/>
            <a:r>
              <a:rPr lang="en-US" dirty="0"/>
              <a:t>Then, of course, there are all the other elements that weigh on our minds.</a:t>
            </a:r>
            <a:endParaRPr lang="en-ID" dirty="0"/>
          </a:p>
        </p:txBody>
      </p:sp>
      <p:pic>
        <p:nvPicPr>
          <p:cNvPr id="2" name="Picture 1">
            <a:extLst>
              <a:ext uri="{FF2B5EF4-FFF2-40B4-BE49-F238E27FC236}">
                <a16:creationId xmlns:a16="http://schemas.microsoft.com/office/drawing/2014/main" id="{30489CCB-FE54-5D47-A8D5-6258501D2351}"/>
              </a:ext>
            </a:extLst>
          </p:cNvPr>
          <p:cNvPicPr>
            <a:picLocks noChangeAspect="1"/>
          </p:cNvPicPr>
          <p:nvPr/>
        </p:nvPicPr>
        <p:blipFill>
          <a:blip r:embed="rId2"/>
          <a:stretch>
            <a:fillRect/>
          </a:stretch>
        </p:blipFill>
        <p:spPr>
          <a:xfrm>
            <a:off x="2410780" y="2291444"/>
            <a:ext cx="2594248" cy="1716782"/>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09798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03648" y="1275606"/>
            <a:ext cx="4752528" cy="2808312"/>
          </a:xfrm>
        </p:spPr>
        <p:txBody>
          <a:bodyPr>
            <a:normAutofit/>
          </a:bodyPr>
          <a:lstStyle/>
          <a:p>
            <a:pPr algn="ctr"/>
            <a:r>
              <a:rPr lang="en-US" dirty="0"/>
              <a:t>Meanwhile, we feel the pressure to make the most of our limited leisure time by caving into the demands from friends, colleagues, and family members to attend different events and participate in various activities.</a:t>
            </a:r>
            <a:endParaRPr lang="en-ID" dirty="0"/>
          </a:p>
        </p:txBody>
      </p:sp>
    </p:spTree>
    <p:extLst>
      <p:ext uri="{BB962C8B-B14F-4D97-AF65-F5344CB8AC3E}">
        <p14:creationId xmlns:p14="http://schemas.microsoft.com/office/powerpoint/2010/main" val="122029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1635646"/>
            <a:ext cx="4968552" cy="2808312"/>
          </a:xfrm>
        </p:spPr>
        <p:txBody>
          <a:bodyPr>
            <a:normAutofit/>
          </a:bodyPr>
          <a:lstStyle/>
          <a:p>
            <a:pPr algn="ctr"/>
            <a:r>
              <a:rPr lang="en-US" dirty="0"/>
              <a:t>It’s no wonder that so many of us struggle to cope as we sink ever-deeper under a heap of obligations, commitments and requirements. </a:t>
            </a:r>
            <a:endParaRPr lang="en-ID" dirty="0"/>
          </a:p>
        </p:txBody>
      </p:sp>
    </p:spTree>
    <p:extLst>
      <p:ext uri="{BB962C8B-B14F-4D97-AF65-F5344CB8AC3E}">
        <p14:creationId xmlns:p14="http://schemas.microsoft.com/office/powerpoint/2010/main" val="33648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491630"/>
            <a:ext cx="4608512" cy="2520280"/>
          </a:xfrm>
        </p:spPr>
        <p:txBody>
          <a:bodyPr>
            <a:normAutofit/>
          </a:bodyPr>
          <a:lstStyle/>
          <a:p>
            <a:pPr algn="ctr"/>
            <a:r>
              <a:rPr lang="en-US" dirty="0"/>
              <a:t>They have become so used to juggling the many elements in it, from relationships and children to careers and friends, that they can’t see the wood from the trees.</a:t>
            </a:r>
            <a:endParaRPr lang="en-ID" dirty="0"/>
          </a:p>
        </p:txBody>
      </p:sp>
    </p:spTree>
    <p:extLst>
      <p:ext uri="{BB962C8B-B14F-4D97-AF65-F5344CB8AC3E}">
        <p14:creationId xmlns:p14="http://schemas.microsoft.com/office/powerpoint/2010/main" val="2060435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419622"/>
            <a:ext cx="4176464" cy="2520280"/>
          </a:xfrm>
        </p:spPr>
        <p:txBody>
          <a:bodyPr>
            <a:normAutofit/>
          </a:bodyPr>
          <a:lstStyle/>
          <a:p>
            <a:pPr algn="ctr"/>
            <a:r>
              <a:rPr lang="en-US" dirty="0"/>
              <a:t>Therefore, knowing what clutter actually is, how to identify it and how to eliminate it lies at the heart of achieving overall happiness and success.</a:t>
            </a:r>
            <a:endParaRPr lang="en-ID" dirty="0"/>
          </a:p>
        </p:txBody>
      </p:sp>
    </p:spTree>
    <p:extLst>
      <p:ext uri="{BB962C8B-B14F-4D97-AF65-F5344CB8AC3E}">
        <p14:creationId xmlns:p14="http://schemas.microsoft.com/office/powerpoint/2010/main" val="3120984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275606"/>
            <a:ext cx="6447501" cy="602382"/>
          </a:xfrm>
        </p:spPr>
        <p:txBody>
          <a:bodyPr>
            <a:normAutofit/>
          </a:bodyPr>
          <a:lstStyle/>
          <a:p>
            <a:r>
              <a:rPr lang="en-US" dirty="0"/>
              <a:t>What Is Clutter?</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1923678"/>
            <a:ext cx="4935333" cy="2304256"/>
          </a:xfrm>
        </p:spPr>
        <p:txBody>
          <a:bodyPr>
            <a:normAutofit/>
          </a:bodyPr>
          <a:lstStyle/>
          <a:p>
            <a:r>
              <a:rPr lang="en-US" dirty="0"/>
              <a:t>When you think about clutter, you probably imagine piles of magazines and paperwork strewn over your countertops and mounds of junk on the stairs waiting to be taken up.</a:t>
            </a:r>
            <a:endParaRPr lang="en-ID" dirty="0"/>
          </a:p>
        </p:txBody>
      </p:sp>
    </p:spTree>
    <p:extLst>
      <p:ext uri="{BB962C8B-B14F-4D97-AF65-F5344CB8AC3E}">
        <p14:creationId xmlns:p14="http://schemas.microsoft.com/office/powerpoint/2010/main" val="418667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18" presetClass="entr" presetSubtype="12"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strips(downLeft)">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03648" y="1131590"/>
            <a:ext cx="4536504" cy="2808312"/>
          </a:xfrm>
        </p:spPr>
        <p:txBody>
          <a:bodyPr>
            <a:normAutofit/>
          </a:bodyPr>
          <a:lstStyle/>
          <a:p>
            <a:pPr algn="ctr"/>
            <a:r>
              <a:rPr lang="en-US" dirty="0"/>
              <a:t>Intrusive thoughts, an ongoing list of “must-dos”, regrets of missed opportunities, unfinished work, and worries about things that might never happen are all examples of mental clutter that make us feel out of control.</a:t>
            </a:r>
            <a:endParaRPr lang="en-ID" dirty="0"/>
          </a:p>
        </p:txBody>
      </p:sp>
    </p:spTree>
    <p:extLst>
      <p:ext uri="{BB962C8B-B14F-4D97-AF65-F5344CB8AC3E}">
        <p14:creationId xmlns:p14="http://schemas.microsoft.com/office/powerpoint/2010/main" val="398814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03648" y="843558"/>
            <a:ext cx="4680520" cy="1224136"/>
          </a:xfrm>
        </p:spPr>
        <p:txBody>
          <a:bodyPr>
            <a:normAutofit/>
          </a:bodyPr>
          <a:lstStyle/>
          <a:p>
            <a:pPr algn="ctr"/>
            <a:r>
              <a:rPr lang="en-US" dirty="0"/>
              <a:t>There is an endless cycle formed between physical and mental clutter.</a:t>
            </a:r>
            <a:endParaRPr lang="en-ID" dirty="0"/>
          </a:p>
        </p:txBody>
      </p:sp>
      <p:pic>
        <p:nvPicPr>
          <p:cNvPr id="2" name="Picture 1">
            <a:extLst>
              <a:ext uri="{FF2B5EF4-FFF2-40B4-BE49-F238E27FC236}">
                <a16:creationId xmlns:a16="http://schemas.microsoft.com/office/drawing/2014/main" id="{8091F928-9C18-8547-91F5-8E69EB479801}"/>
              </a:ext>
            </a:extLst>
          </p:cNvPr>
          <p:cNvPicPr>
            <a:picLocks noChangeAspect="1"/>
          </p:cNvPicPr>
          <p:nvPr/>
        </p:nvPicPr>
        <p:blipFill>
          <a:blip r:embed="rId2"/>
          <a:stretch>
            <a:fillRect/>
          </a:stretch>
        </p:blipFill>
        <p:spPr>
          <a:xfrm>
            <a:off x="2462667" y="2067694"/>
            <a:ext cx="2562482" cy="1707654"/>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23859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419622"/>
            <a:ext cx="4608512" cy="3240360"/>
          </a:xfrm>
        </p:spPr>
        <p:txBody>
          <a:bodyPr>
            <a:normAutofit/>
          </a:bodyPr>
          <a:lstStyle/>
          <a:p>
            <a:pPr algn="ctr"/>
            <a:r>
              <a:rPr lang="en-US" dirty="0"/>
              <a:t>Meanwhile, if you’re living and working in a cluttered environment, it’s inevitable that your mind will become cluttered and disorganized too.</a:t>
            </a:r>
            <a:endParaRPr lang="en-ID" dirty="0"/>
          </a:p>
        </p:txBody>
      </p:sp>
    </p:spTree>
    <p:extLst>
      <p:ext uri="{BB962C8B-B14F-4D97-AF65-F5344CB8AC3E}">
        <p14:creationId xmlns:p14="http://schemas.microsoft.com/office/powerpoint/2010/main" val="1615802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491630"/>
            <a:ext cx="6447501" cy="602382"/>
          </a:xfrm>
        </p:spPr>
        <p:txBody>
          <a:bodyPr>
            <a:normAutofit/>
          </a:bodyPr>
          <a:lstStyle/>
          <a:p>
            <a:r>
              <a:rPr lang="en-US" dirty="0"/>
              <a:t>Which Areas Of Your Life Does Clutter Affect?</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139702"/>
            <a:ext cx="4287261" cy="2160240"/>
          </a:xfrm>
        </p:spPr>
        <p:txBody>
          <a:bodyPr>
            <a:normAutofit/>
          </a:bodyPr>
          <a:lstStyle/>
          <a:p>
            <a:r>
              <a:rPr lang="en-US" dirty="0"/>
              <a:t>As we’ve already pointed out, clutter affects both your environment and your emotional and mental well-being.</a:t>
            </a:r>
            <a:endParaRPr lang="en-ID" dirty="0"/>
          </a:p>
        </p:txBody>
      </p:sp>
    </p:spTree>
    <p:extLst>
      <p:ext uri="{BB962C8B-B14F-4D97-AF65-F5344CB8AC3E}">
        <p14:creationId xmlns:p14="http://schemas.microsoft.com/office/powerpoint/2010/main" val="264236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14" presetClass="entr" presetSubtype="10"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Face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1168</TotalTime>
  <Words>748</Words>
  <Application>Microsoft Macintosh PowerPoint</Application>
  <PresentationFormat>On-screen Show (16:9)</PresentationFormat>
  <Paragraphs>32</Paragraphs>
  <Slides>28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Trebuchet MS</vt:lpstr>
      <vt:lpstr>Wingdings 3</vt:lpstr>
      <vt:lpstr>Facet</vt:lpstr>
      <vt:lpstr>PowerPoint Presentation</vt:lpstr>
      <vt:lpstr>PowerPoint Presentation</vt:lpstr>
      <vt:lpstr>PowerPoint Presentation</vt:lpstr>
      <vt:lpstr>PowerPoint Presentation</vt:lpstr>
      <vt:lpstr>What Is Clutter?</vt:lpstr>
      <vt:lpstr>PowerPoint Presentation</vt:lpstr>
      <vt:lpstr>PowerPoint Presentation</vt:lpstr>
      <vt:lpstr>PowerPoint Presentation</vt:lpstr>
      <vt:lpstr>Which Areas Of Your Life Does Clutter Affect?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Causes Clutter?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86</cp:revision>
  <dcterms:created xsi:type="dcterms:W3CDTF">2018-10-15T07:11:14Z</dcterms:created>
  <dcterms:modified xsi:type="dcterms:W3CDTF">2020-05-29T14:04:34Z</dcterms:modified>
</cp:coreProperties>
</file>