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notesMasterIdLst>
    <p:notesMasterId r:id="rId33"/>
  </p:notesMasterIdLst>
  <p:sldIdLst>
    <p:sldId id="257" r:id="rId2"/>
    <p:sldId id="284" r:id="rId3"/>
    <p:sldId id="302" r:id="rId4"/>
    <p:sldId id="286" r:id="rId5"/>
    <p:sldId id="295" r:id="rId6"/>
    <p:sldId id="303" r:id="rId7"/>
    <p:sldId id="304" r:id="rId8"/>
    <p:sldId id="305" r:id="rId9"/>
    <p:sldId id="296" r:id="rId10"/>
    <p:sldId id="297" r:id="rId11"/>
    <p:sldId id="306" r:id="rId12"/>
    <p:sldId id="307" r:id="rId13"/>
    <p:sldId id="308" r:id="rId14"/>
    <p:sldId id="309" r:id="rId15"/>
    <p:sldId id="298" r:id="rId16"/>
    <p:sldId id="299" r:id="rId17"/>
    <p:sldId id="311" r:id="rId18"/>
    <p:sldId id="312" r:id="rId19"/>
    <p:sldId id="313" r:id="rId20"/>
    <p:sldId id="314" r:id="rId21"/>
    <p:sldId id="301" r:id="rId22"/>
    <p:sldId id="300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E5"/>
    <a:srgbClr val="FFE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18"/>
    <p:restoredTop sz="94650"/>
  </p:normalViewPr>
  <p:slideViewPr>
    <p:cSldViewPr>
      <p:cViewPr varScale="1">
        <p:scale>
          <a:sx n="127" d="100"/>
          <a:sy n="127" d="100"/>
        </p:scale>
        <p:origin x="200" y="8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46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BA754-79BD-4972-839A-D62EA2C7C3E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BBF2C-A7F8-4A46-8FD9-0FE6834BD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BBF2C-A7F8-4A46-8FD9-0FE6834BDEB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34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4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9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4225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20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0979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69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36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77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2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5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8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4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7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48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69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0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8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C44ADE-5969-E345-9A29-D3F18514F321}"/>
              </a:ext>
            </a:extLst>
          </p:cNvPr>
          <p:cNvSpPr/>
          <p:nvPr/>
        </p:nvSpPr>
        <p:spPr>
          <a:xfrm>
            <a:off x="5334000" y="2343150"/>
            <a:ext cx="3581400" cy="2514600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85AB16-A654-B842-91B1-87A656B0390F}"/>
              </a:ext>
            </a:extLst>
          </p:cNvPr>
          <p:cNvSpPr/>
          <p:nvPr/>
        </p:nvSpPr>
        <p:spPr>
          <a:xfrm>
            <a:off x="5410200" y="2419350"/>
            <a:ext cx="3429000" cy="2362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86809A-4301-AD41-933D-AE418453FFDA}"/>
              </a:ext>
            </a:extLst>
          </p:cNvPr>
          <p:cNvSpPr txBox="1"/>
          <p:nvPr/>
        </p:nvSpPr>
        <p:spPr>
          <a:xfrm>
            <a:off x="5486400" y="2677120"/>
            <a:ext cx="3276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latin typeface="Calibri" panose="020F0502020204030204" pitchFamily="34" charset="0"/>
                <a:cs typeface="Calibri" panose="020F0502020204030204" pitchFamily="34" charset="0"/>
              </a:rPr>
              <a:t>Other Types Of Intermittent Fasting</a:t>
            </a:r>
            <a:endParaRPr lang="en-ID" sz="3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2051720" y="2067694"/>
            <a:ext cx="3168352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The remaining two days, calories should be restricted to 500 – 600.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046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619672" y="1707654"/>
            <a:ext cx="3960440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Women are recommended to eat 500 calories on their fasting days. Men can have 600 calories on their fast days.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4795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547664" y="1923678"/>
            <a:ext cx="4176464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You can choose which two days you prefer to fast. However, it’s best if they aren’t consecutive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808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691680" y="1275606"/>
            <a:ext cx="4176464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Many people prefer to eat two meals of 250/300 calories each. </a:t>
            </a:r>
            <a:endParaRPr lang="en-ID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489339-7814-2746-9224-47A1B6154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832" y="2257400"/>
            <a:ext cx="2418159" cy="1610494"/>
          </a:xfrm>
          <a:prstGeom prst="rect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982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755576" y="1433591"/>
            <a:ext cx="4176464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is a sample timetable for this way of eating:</a:t>
            </a:r>
            <a:endParaRPr lang="en-ID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EC5A74A-4DC9-D04E-B136-EDE3950CDE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478239"/>
              </p:ext>
            </p:extLst>
          </p:nvPr>
        </p:nvGraphicFramePr>
        <p:xfrm>
          <a:off x="755576" y="2513711"/>
          <a:ext cx="5725160" cy="9941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7880">
                  <a:extLst>
                    <a:ext uri="{9D8B030D-6E8A-4147-A177-3AD203B41FA5}">
                      <a16:colId xmlns:a16="http://schemas.microsoft.com/office/drawing/2014/main" val="1657794393"/>
                    </a:ext>
                  </a:extLst>
                </a:gridCol>
                <a:gridCol w="817880">
                  <a:extLst>
                    <a:ext uri="{9D8B030D-6E8A-4147-A177-3AD203B41FA5}">
                      <a16:colId xmlns:a16="http://schemas.microsoft.com/office/drawing/2014/main" val="2115316437"/>
                    </a:ext>
                  </a:extLst>
                </a:gridCol>
                <a:gridCol w="817880">
                  <a:extLst>
                    <a:ext uri="{9D8B030D-6E8A-4147-A177-3AD203B41FA5}">
                      <a16:colId xmlns:a16="http://schemas.microsoft.com/office/drawing/2014/main" val="3578193175"/>
                    </a:ext>
                  </a:extLst>
                </a:gridCol>
                <a:gridCol w="817880">
                  <a:extLst>
                    <a:ext uri="{9D8B030D-6E8A-4147-A177-3AD203B41FA5}">
                      <a16:colId xmlns:a16="http://schemas.microsoft.com/office/drawing/2014/main" val="5162944"/>
                    </a:ext>
                  </a:extLst>
                </a:gridCol>
                <a:gridCol w="817880">
                  <a:extLst>
                    <a:ext uri="{9D8B030D-6E8A-4147-A177-3AD203B41FA5}">
                      <a16:colId xmlns:a16="http://schemas.microsoft.com/office/drawing/2014/main" val="4087261466"/>
                    </a:ext>
                  </a:extLst>
                </a:gridCol>
                <a:gridCol w="817880">
                  <a:extLst>
                    <a:ext uri="{9D8B030D-6E8A-4147-A177-3AD203B41FA5}">
                      <a16:colId xmlns:a16="http://schemas.microsoft.com/office/drawing/2014/main" val="2197901297"/>
                    </a:ext>
                  </a:extLst>
                </a:gridCol>
                <a:gridCol w="817880">
                  <a:extLst>
                    <a:ext uri="{9D8B030D-6E8A-4147-A177-3AD203B41FA5}">
                      <a16:colId xmlns:a16="http://schemas.microsoft.com/office/drawing/2014/main" val="3271671986"/>
                    </a:ext>
                  </a:extLst>
                </a:gridCol>
              </a:tblGrid>
              <a:tr h="42809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Tues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Weds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Thurs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Fri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9548222"/>
                  </a:ext>
                </a:extLst>
              </a:tr>
              <a:tr h="5660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Eat normally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Eat 500/600 calories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Eat normally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Eat normally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Eat 500/600 calories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Eat normally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Eat normally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3614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21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22974-DCBF-0441-8409-510318AB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803" y="1923678"/>
            <a:ext cx="5511397" cy="576064"/>
          </a:xfrm>
        </p:spPr>
        <p:txBody>
          <a:bodyPr>
            <a:noAutofit/>
          </a:bodyPr>
          <a:lstStyle/>
          <a:p>
            <a:r>
              <a:rPr lang="en-US" dirty="0"/>
              <a:t>36-Hour Fasting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F929B-AAC0-2442-9D8F-2FD34352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803" y="2499742"/>
            <a:ext cx="3927221" cy="1891580"/>
          </a:xfrm>
        </p:spPr>
        <p:txBody>
          <a:bodyPr>
            <a:normAutofit/>
          </a:bodyPr>
          <a:lstStyle/>
          <a:p>
            <a:r>
              <a:rPr lang="en-US" dirty="0"/>
              <a:t>The 36-hour fast plan means you’ll be fasting for a full day.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3930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619672" y="1851670"/>
            <a:ext cx="396044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Unlike the Eat-Stop-Eat method, you won’t be eating something every calendar day.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0425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691680" y="1635646"/>
            <a:ext cx="4248472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If, for example, you finish dinner at 7 p.m. on day one, you skip all your meals on day two. This equals a 36-hour fast.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562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547664" y="1779662"/>
            <a:ext cx="4392488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There is some evidence to suggest this kind of fasting period can produce a quicker result.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973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835696" y="1635646"/>
            <a:ext cx="3888432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It may also be more problematic though since you’ll be going for extended periods without food.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8126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704" y="1779662"/>
            <a:ext cx="3600400" cy="201622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Although 24-hour and 16:8 intermittent fasting are the two most popular types, there are several others.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8912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683568" y="627534"/>
            <a:ext cx="4176464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timetable for this eating plan looks like this:</a:t>
            </a:r>
            <a:endParaRPr lang="en-ID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D3A8836-3137-AC4F-961A-A10CD05335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976659"/>
              </p:ext>
            </p:extLst>
          </p:nvPr>
        </p:nvGraphicFramePr>
        <p:xfrm>
          <a:off x="755576" y="1618592"/>
          <a:ext cx="5935412" cy="25610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7916">
                  <a:extLst>
                    <a:ext uri="{9D8B030D-6E8A-4147-A177-3AD203B41FA5}">
                      <a16:colId xmlns:a16="http://schemas.microsoft.com/office/drawing/2014/main" val="1651491159"/>
                    </a:ext>
                  </a:extLst>
                </a:gridCol>
                <a:gridCol w="847916">
                  <a:extLst>
                    <a:ext uri="{9D8B030D-6E8A-4147-A177-3AD203B41FA5}">
                      <a16:colId xmlns:a16="http://schemas.microsoft.com/office/drawing/2014/main" val="506799493"/>
                    </a:ext>
                  </a:extLst>
                </a:gridCol>
                <a:gridCol w="847916">
                  <a:extLst>
                    <a:ext uri="{9D8B030D-6E8A-4147-A177-3AD203B41FA5}">
                      <a16:colId xmlns:a16="http://schemas.microsoft.com/office/drawing/2014/main" val="4183488055"/>
                    </a:ext>
                  </a:extLst>
                </a:gridCol>
                <a:gridCol w="847916">
                  <a:extLst>
                    <a:ext uri="{9D8B030D-6E8A-4147-A177-3AD203B41FA5}">
                      <a16:colId xmlns:a16="http://schemas.microsoft.com/office/drawing/2014/main" val="3212872785"/>
                    </a:ext>
                  </a:extLst>
                </a:gridCol>
                <a:gridCol w="847916">
                  <a:extLst>
                    <a:ext uri="{9D8B030D-6E8A-4147-A177-3AD203B41FA5}">
                      <a16:colId xmlns:a16="http://schemas.microsoft.com/office/drawing/2014/main" val="2719518613"/>
                    </a:ext>
                  </a:extLst>
                </a:gridCol>
                <a:gridCol w="847916">
                  <a:extLst>
                    <a:ext uri="{9D8B030D-6E8A-4147-A177-3AD203B41FA5}">
                      <a16:colId xmlns:a16="http://schemas.microsoft.com/office/drawing/2014/main" val="196179944"/>
                    </a:ext>
                  </a:extLst>
                </a:gridCol>
                <a:gridCol w="847916">
                  <a:extLst>
                    <a:ext uri="{9D8B030D-6E8A-4147-A177-3AD203B41FA5}">
                      <a16:colId xmlns:a16="http://schemas.microsoft.com/office/drawing/2014/main" val="73017130"/>
                    </a:ext>
                  </a:extLst>
                </a:gridCol>
              </a:tblGrid>
              <a:tr h="3013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 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Tues 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Weds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Thurs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Fri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4263095"/>
                  </a:ext>
                </a:extLst>
              </a:tr>
              <a:tr h="7532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Midnight - 7 a.m. </a:t>
                      </a:r>
                      <a:endParaRPr lang="en-ID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Eat normally 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Midnight - 7 a.m.</a:t>
                      </a:r>
                      <a:endParaRPr lang="en-ID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Fast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Midnight – 7 a.m.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Fast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Midnight - 7 a.m. </a:t>
                      </a:r>
                      <a:endParaRPr lang="en-ID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Eat normally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Midnight - 7 a.m. </a:t>
                      </a:r>
                      <a:endParaRPr lang="en-ID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Eat normally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Midnight - 7 a.m. </a:t>
                      </a:r>
                      <a:endParaRPr lang="en-ID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Eat normally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Midnight - 7 a.m. </a:t>
                      </a:r>
                      <a:endParaRPr lang="en-ID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Eat normally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1273391"/>
                  </a:ext>
                </a:extLst>
              </a:tr>
              <a:tr h="7532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a.m. – 7 p.m.</a:t>
                      </a:r>
                      <a:endParaRPr lang="en-ID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Eat normally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a.m. – 7 p.m.</a:t>
                      </a:r>
                      <a:endParaRPr lang="en-ID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Fast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a.m. – 7 p.m.</a:t>
                      </a:r>
                      <a:endParaRPr lang="en-ID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Eat normally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a.m. – 7 p.m.</a:t>
                      </a:r>
                      <a:endParaRPr lang="en-ID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Eat normally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a.m. – 7 p.m.</a:t>
                      </a:r>
                      <a:endParaRPr lang="en-ID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Eat normally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a.m. – 7 p.m.</a:t>
                      </a:r>
                      <a:endParaRPr lang="en-ID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Eat normally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a.m. – 7 p.m.</a:t>
                      </a:r>
                      <a:endParaRPr lang="en-ID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Eat normally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3940966"/>
                  </a:ext>
                </a:extLst>
              </a:tr>
              <a:tr h="7532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p.m. – midnight</a:t>
                      </a:r>
                      <a:endParaRPr lang="en-ID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Fast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p.m. -midnight</a:t>
                      </a:r>
                      <a:endParaRPr lang="en-ID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Fast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p.m. – midnight</a:t>
                      </a:r>
                      <a:endParaRPr lang="en-ID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Eat normally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p.m. – midnight</a:t>
                      </a:r>
                      <a:endParaRPr lang="en-ID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Eat normally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p.m. – midnight</a:t>
                      </a:r>
                      <a:endParaRPr lang="en-ID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Eat normally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p.m. – midnight</a:t>
                      </a:r>
                      <a:endParaRPr lang="en-ID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Eat normally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p m  – midnight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Eat normally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6362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96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22974-DCBF-0441-8409-510318AB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803" y="1491630"/>
            <a:ext cx="5511397" cy="576064"/>
          </a:xfrm>
        </p:spPr>
        <p:txBody>
          <a:bodyPr>
            <a:noAutofit/>
          </a:bodyPr>
          <a:lstStyle/>
          <a:p>
            <a:r>
              <a:rPr lang="en-US" dirty="0"/>
              <a:t>Alternate Day Fasting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F929B-AAC0-2442-9D8F-2FD34352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803" y="2067694"/>
            <a:ext cx="4719309" cy="2304256"/>
          </a:xfrm>
        </p:spPr>
        <p:txBody>
          <a:bodyPr>
            <a:normAutofit/>
          </a:bodyPr>
          <a:lstStyle/>
          <a:p>
            <a:r>
              <a:rPr lang="en-US" dirty="0"/>
              <a:t>This way of fasting means that you fast for a full 24 hours every alternate day. Others only allow you to have calorie-free beverages.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4158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763688" y="1923678"/>
            <a:ext cx="3528392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This isn’t the best option for any newcomers to intermittent fasting.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7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2051720" y="1419622"/>
            <a:ext cx="3312368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This is hard to maintain in the long-term. </a:t>
            </a:r>
            <a:endParaRPr lang="en-ID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56EDEB-8A09-284C-9571-0B02DFDFC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360" y="2427734"/>
            <a:ext cx="2697088" cy="1519360"/>
          </a:xfrm>
          <a:prstGeom prst="rect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121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683568" y="1347614"/>
            <a:ext cx="432048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timetable for this way of eating looks like this:</a:t>
            </a:r>
            <a:endParaRPr lang="en-ID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4EC38C8-DF5D-634D-A417-C9095D2E4E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108406"/>
              </p:ext>
            </p:extLst>
          </p:nvPr>
        </p:nvGraphicFramePr>
        <p:xfrm>
          <a:off x="755576" y="2608309"/>
          <a:ext cx="5725160" cy="12230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7880">
                  <a:extLst>
                    <a:ext uri="{9D8B030D-6E8A-4147-A177-3AD203B41FA5}">
                      <a16:colId xmlns:a16="http://schemas.microsoft.com/office/drawing/2014/main" val="316322167"/>
                    </a:ext>
                  </a:extLst>
                </a:gridCol>
                <a:gridCol w="817880">
                  <a:extLst>
                    <a:ext uri="{9D8B030D-6E8A-4147-A177-3AD203B41FA5}">
                      <a16:colId xmlns:a16="http://schemas.microsoft.com/office/drawing/2014/main" val="969909942"/>
                    </a:ext>
                  </a:extLst>
                </a:gridCol>
                <a:gridCol w="817880">
                  <a:extLst>
                    <a:ext uri="{9D8B030D-6E8A-4147-A177-3AD203B41FA5}">
                      <a16:colId xmlns:a16="http://schemas.microsoft.com/office/drawing/2014/main" val="3621602448"/>
                    </a:ext>
                  </a:extLst>
                </a:gridCol>
                <a:gridCol w="817880">
                  <a:extLst>
                    <a:ext uri="{9D8B030D-6E8A-4147-A177-3AD203B41FA5}">
                      <a16:colId xmlns:a16="http://schemas.microsoft.com/office/drawing/2014/main" val="717835316"/>
                    </a:ext>
                  </a:extLst>
                </a:gridCol>
                <a:gridCol w="817880">
                  <a:extLst>
                    <a:ext uri="{9D8B030D-6E8A-4147-A177-3AD203B41FA5}">
                      <a16:colId xmlns:a16="http://schemas.microsoft.com/office/drawing/2014/main" val="1947114834"/>
                    </a:ext>
                  </a:extLst>
                </a:gridCol>
                <a:gridCol w="817880">
                  <a:extLst>
                    <a:ext uri="{9D8B030D-6E8A-4147-A177-3AD203B41FA5}">
                      <a16:colId xmlns:a16="http://schemas.microsoft.com/office/drawing/2014/main" val="803357256"/>
                    </a:ext>
                  </a:extLst>
                </a:gridCol>
                <a:gridCol w="817880">
                  <a:extLst>
                    <a:ext uri="{9D8B030D-6E8A-4147-A177-3AD203B41FA5}">
                      <a16:colId xmlns:a16="http://schemas.microsoft.com/office/drawing/2014/main" val="3559766995"/>
                    </a:ext>
                  </a:extLst>
                </a:gridCol>
              </a:tblGrid>
              <a:tr h="3494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 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Tues 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Weds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Thurs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Fri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8458815"/>
                  </a:ext>
                </a:extLst>
              </a:tr>
              <a:tr h="8735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midnight-midnight 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Eat normally 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Midnight-midnight</a:t>
                      </a:r>
                      <a:endParaRPr lang="en-ID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Fast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Midnight – midnight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Eat Normally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Midnight – midnight</a:t>
                      </a:r>
                      <a:endParaRPr lang="en-ID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Fast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Midnight – Midnight</a:t>
                      </a:r>
                      <a:endParaRPr lang="en-ID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Eat normally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Midnight – Midnight</a:t>
                      </a:r>
                      <a:endParaRPr lang="en-ID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Fast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Midnight – midnight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Eat normally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166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79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22974-DCBF-0441-8409-510318AB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819" y="1419622"/>
            <a:ext cx="5511397" cy="648072"/>
          </a:xfrm>
        </p:spPr>
        <p:txBody>
          <a:bodyPr>
            <a:noAutofit/>
          </a:bodyPr>
          <a:lstStyle/>
          <a:p>
            <a:r>
              <a:rPr lang="en-US" dirty="0"/>
              <a:t>Extended Fasts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F929B-AAC0-2442-9D8F-2FD34352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819" y="2067694"/>
            <a:ext cx="3495173" cy="1891580"/>
          </a:xfrm>
        </p:spPr>
        <p:txBody>
          <a:bodyPr>
            <a:normAutofit/>
          </a:bodyPr>
          <a:lstStyle/>
          <a:p>
            <a:r>
              <a:rPr lang="en-US" dirty="0"/>
              <a:t>Following the 16:8 or Eat-Stop-Eat method is quite simple. They prefer to do a 42-hour fast.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4546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619672" y="1779662"/>
            <a:ext cx="4176464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This involves eating dinner on day 1, say at 6 p.m. On day 3, you would then eat your breakfast at noon.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613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619672" y="1707654"/>
            <a:ext cx="4032448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If you try this way of eating, you shouldn’t restrict your calorie intake during your eating window.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0671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619672" y="1851670"/>
            <a:ext cx="4176464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It’s technically possible to extend fasts for longer periods of time. Of course, that isn’t recommended!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2655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547664" y="1779662"/>
            <a:ext cx="4176464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Some people do try 7 to 14 day fasts due to the theoretical benefits they are said to provide.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994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704" y="1851670"/>
            <a:ext cx="3600400" cy="201622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Here, we’ll take a closer look at five other kinds of fasting regimes that several people follow.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9775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763688" y="1635646"/>
            <a:ext cx="3888432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Some people say that a seven-day fast can help prevent cancer. Others say that longer fasts promote mental clarity.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337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547664" y="1707654"/>
            <a:ext cx="4248472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These benefits are unproven and are theoretical. It’s probably best, therefore, to stick to one of the tried and tested IF plans outlined above.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991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22974-DCBF-0441-8409-510318AB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803" y="1491630"/>
            <a:ext cx="5511397" cy="648072"/>
          </a:xfrm>
        </p:spPr>
        <p:txBody>
          <a:bodyPr>
            <a:noAutofit/>
          </a:bodyPr>
          <a:lstStyle/>
          <a:p>
            <a:r>
              <a:rPr lang="en-US" dirty="0"/>
              <a:t>20:4 Fasting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F929B-AAC0-2442-9D8F-2FD34352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803" y="2139702"/>
            <a:ext cx="3927221" cy="1891580"/>
          </a:xfrm>
        </p:spPr>
        <p:txBody>
          <a:bodyPr>
            <a:normAutofit/>
          </a:bodyPr>
          <a:lstStyle/>
          <a:p>
            <a:r>
              <a:rPr lang="en-US" dirty="0"/>
              <a:t>20:4 fasting is sometimes called the Warrior Diet. It was one of the earliest diets to involve intermittent fasting.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090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619672" y="1275606"/>
            <a:ext cx="417646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This large meal takes place in a four-hour eating window. </a:t>
            </a:r>
            <a:endParaRPr lang="en-ID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D61013-E2BA-634C-AD41-4C77306B1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730" y="2355726"/>
            <a:ext cx="2632348" cy="1479129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100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763688" y="1779662"/>
            <a:ext cx="3888432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During the other 20 hours of the day, only small amounts of raw vegetables and fruits can be eaten.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1383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691680" y="1779662"/>
            <a:ext cx="4176464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They should be unprocessed wholefoods that contain no artificial ingredients.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0253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611560" y="483518"/>
            <a:ext cx="511256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timetable for this diet looks like this:</a:t>
            </a:r>
            <a:endParaRPr lang="en-ID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1EEE6F2-CEB5-7F43-98B0-6A97E5844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49936"/>
              </p:ext>
            </p:extLst>
          </p:nvPr>
        </p:nvGraphicFramePr>
        <p:xfrm>
          <a:off x="611560" y="1304293"/>
          <a:ext cx="6225723" cy="30754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9389">
                  <a:extLst>
                    <a:ext uri="{9D8B030D-6E8A-4147-A177-3AD203B41FA5}">
                      <a16:colId xmlns:a16="http://schemas.microsoft.com/office/drawing/2014/main" val="3243446311"/>
                    </a:ext>
                  </a:extLst>
                </a:gridCol>
                <a:gridCol w="889389">
                  <a:extLst>
                    <a:ext uri="{9D8B030D-6E8A-4147-A177-3AD203B41FA5}">
                      <a16:colId xmlns:a16="http://schemas.microsoft.com/office/drawing/2014/main" val="2382508216"/>
                    </a:ext>
                  </a:extLst>
                </a:gridCol>
                <a:gridCol w="889389">
                  <a:extLst>
                    <a:ext uri="{9D8B030D-6E8A-4147-A177-3AD203B41FA5}">
                      <a16:colId xmlns:a16="http://schemas.microsoft.com/office/drawing/2014/main" val="3005830284"/>
                    </a:ext>
                  </a:extLst>
                </a:gridCol>
                <a:gridCol w="889389">
                  <a:extLst>
                    <a:ext uri="{9D8B030D-6E8A-4147-A177-3AD203B41FA5}">
                      <a16:colId xmlns:a16="http://schemas.microsoft.com/office/drawing/2014/main" val="2457213445"/>
                    </a:ext>
                  </a:extLst>
                </a:gridCol>
                <a:gridCol w="889389">
                  <a:extLst>
                    <a:ext uri="{9D8B030D-6E8A-4147-A177-3AD203B41FA5}">
                      <a16:colId xmlns:a16="http://schemas.microsoft.com/office/drawing/2014/main" val="3082563445"/>
                    </a:ext>
                  </a:extLst>
                </a:gridCol>
                <a:gridCol w="889389">
                  <a:extLst>
                    <a:ext uri="{9D8B030D-6E8A-4147-A177-3AD203B41FA5}">
                      <a16:colId xmlns:a16="http://schemas.microsoft.com/office/drawing/2014/main" val="1710747562"/>
                    </a:ext>
                  </a:extLst>
                </a:gridCol>
                <a:gridCol w="889389">
                  <a:extLst>
                    <a:ext uri="{9D8B030D-6E8A-4147-A177-3AD203B41FA5}">
                      <a16:colId xmlns:a16="http://schemas.microsoft.com/office/drawing/2014/main" val="3828063567"/>
                    </a:ext>
                  </a:extLst>
                </a:gridCol>
              </a:tblGrid>
              <a:tr h="3425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10" marR="66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Tues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10" marR="66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Wed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10" marR="66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Thurs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10" marR="66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Fri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10" marR="66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10" marR="66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10" marR="66910" marT="0" marB="0"/>
                </a:tc>
                <a:extLst>
                  <a:ext uri="{0D108BD9-81ED-4DB2-BD59-A6C34878D82A}">
                    <a16:rowId xmlns:a16="http://schemas.microsoft.com/office/drawing/2014/main" val="2881685476"/>
                  </a:ext>
                </a:extLst>
              </a:tr>
              <a:tr h="13700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Midnight – 4 p.m. – small amounts of fruit and vegetables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10" marR="66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Midnight – 4 p.m. – small amounts of fruit and vegetables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10" marR="66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Midnight – 4 p.m. – small amounts of fruit and vegetables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10" marR="66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Midnight – 4 p.m. – small amounts of fruit and vegetables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10" marR="66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Midnight – 4 p.m. – small amounts of fruit and vegetables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10" marR="66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Midnight – 4 p.m. – small amounts of fruit and vegetables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10" marR="66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Midnight – 4 p.m. – small amounts of fruit and vegetables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10" marR="66910" marT="0" marB="0"/>
                </a:tc>
                <a:extLst>
                  <a:ext uri="{0D108BD9-81ED-4DB2-BD59-A6C34878D82A}">
                    <a16:rowId xmlns:a16="http://schemas.microsoft.com/office/drawing/2014/main" val="1496863523"/>
                  </a:ext>
                </a:extLst>
              </a:tr>
              <a:tr h="6710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p.m.- 8 p.m. – Large Meal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10" marR="66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p.m. - 8 p.m. – Large Meal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10" marR="66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p.m. - 8 p.m. – Large Meal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10" marR="66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p.m. - 8 p.m. – Large Meal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10" marR="66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p.m. - 8 p.m. – Large Meal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10" marR="66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p.m. - 8 p.m. – Large Meal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10" marR="66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p.m. - 8 p.m. – Large Meal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10" marR="66910" marT="0" marB="0"/>
                </a:tc>
                <a:extLst>
                  <a:ext uri="{0D108BD9-81ED-4DB2-BD59-A6C34878D82A}">
                    <a16:rowId xmlns:a16="http://schemas.microsoft.com/office/drawing/2014/main" val="3560500470"/>
                  </a:ext>
                </a:extLst>
              </a:tr>
              <a:tr h="6918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p.m. -midnight - fast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10" marR="66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p.m. -midnight – fast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10" marR="66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p.m. -midnight – fast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10" marR="66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p.m. -midnight – fast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10" marR="66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p.m. -midnight – fast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10" marR="66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p.m. -midnight – fast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10" marR="66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p.m. -midnight - fast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10" marR="66910" marT="0" marB="0"/>
                </a:tc>
                <a:extLst>
                  <a:ext uri="{0D108BD9-81ED-4DB2-BD59-A6C34878D82A}">
                    <a16:rowId xmlns:a16="http://schemas.microsoft.com/office/drawing/2014/main" val="4216796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6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22974-DCBF-0441-8409-510318AB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819" y="1419622"/>
            <a:ext cx="5511397" cy="576064"/>
          </a:xfrm>
        </p:spPr>
        <p:txBody>
          <a:bodyPr>
            <a:noAutofit/>
          </a:bodyPr>
          <a:lstStyle/>
          <a:p>
            <a:r>
              <a:rPr lang="en-US" dirty="0"/>
              <a:t>5:2 Fasting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F929B-AAC0-2442-9D8F-2FD34352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819" y="2067694"/>
            <a:ext cx="3927221" cy="1891580"/>
          </a:xfrm>
        </p:spPr>
        <p:txBody>
          <a:bodyPr>
            <a:normAutofit/>
          </a:bodyPr>
          <a:lstStyle/>
          <a:p>
            <a:r>
              <a:rPr lang="en-US" dirty="0"/>
              <a:t>This popular form of intermittent fasting involves eating normally for five days every week.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9115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1133</TotalTime>
  <Words>1104</Words>
  <Application>Microsoft Macintosh PowerPoint</Application>
  <PresentationFormat>On-screen Show (16:9)</PresentationFormat>
  <Paragraphs>177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20:4 Fasting</vt:lpstr>
      <vt:lpstr>PowerPoint Presentation</vt:lpstr>
      <vt:lpstr>PowerPoint Presentation</vt:lpstr>
      <vt:lpstr>PowerPoint Presentation</vt:lpstr>
      <vt:lpstr>PowerPoint Presentation</vt:lpstr>
      <vt:lpstr>5:2 Fasting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36-Hour Fasting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Alternate Day Fasting</vt:lpstr>
      <vt:lpstr>PowerPoint Presentation</vt:lpstr>
      <vt:lpstr>PowerPoint Presentation</vt:lpstr>
      <vt:lpstr>PowerPoint Presentation</vt:lpstr>
      <vt:lpstr>Extended Fasts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75</cp:revision>
  <dcterms:created xsi:type="dcterms:W3CDTF">2018-10-15T07:11:14Z</dcterms:created>
  <dcterms:modified xsi:type="dcterms:W3CDTF">2020-03-01T12:55:53Z</dcterms:modified>
</cp:coreProperties>
</file>