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notesMasterIdLst>
    <p:notesMasterId r:id="rId25"/>
  </p:notesMasterIdLst>
  <p:sldIdLst>
    <p:sldId id="257" r:id="rId2"/>
    <p:sldId id="284" r:id="rId3"/>
    <p:sldId id="304" r:id="rId4"/>
    <p:sldId id="286" r:id="rId5"/>
    <p:sldId id="295" r:id="rId6"/>
    <p:sldId id="305" r:id="rId7"/>
    <p:sldId id="306" r:id="rId8"/>
    <p:sldId id="307" r:id="rId9"/>
    <p:sldId id="308" r:id="rId10"/>
    <p:sldId id="309" r:id="rId11"/>
    <p:sldId id="310" r:id="rId12"/>
    <p:sldId id="296" r:id="rId13"/>
    <p:sldId id="297" r:id="rId14"/>
    <p:sldId id="311" r:id="rId15"/>
    <p:sldId id="312" r:id="rId16"/>
    <p:sldId id="313" r:id="rId17"/>
    <p:sldId id="314" r:id="rId18"/>
    <p:sldId id="298" r:id="rId19"/>
    <p:sldId id="299" r:id="rId20"/>
    <p:sldId id="315" r:id="rId21"/>
    <p:sldId id="316" r:id="rId22"/>
    <p:sldId id="317" r:id="rId23"/>
    <p:sldId id="318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9E5"/>
    <a:srgbClr val="FFE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116"/>
    <p:restoredTop sz="94650"/>
  </p:normalViewPr>
  <p:slideViewPr>
    <p:cSldViewPr>
      <p:cViewPr varScale="1">
        <p:scale>
          <a:sx n="125" d="100"/>
          <a:sy n="125" d="100"/>
        </p:scale>
        <p:origin x="176" y="8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46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BA754-79BD-4972-839A-D62EA2C7C3EA}" type="datetimeFigureOut">
              <a:rPr lang="en-US" smtClean="0"/>
              <a:pPr/>
              <a:t>3/1/20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BBF2C-A7F8-4A46-8FD9-0FE6834BDE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63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BBF2C-A7F8-4A46-8FD9-0FE6834BDEB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34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3/1/20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047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3/1/20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91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3/1/20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4225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3/1/20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20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3/1/20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0979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3/1/20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469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3/1/20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36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3/1/20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77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85800" indent="0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028700" indent="0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371600" indent="0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3/1/20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21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3/1/20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455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3/1/20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82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3/1/20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548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3/1/20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7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3/1/20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48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3/1/20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769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3/1/20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0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241E9-601D-4A27-BF72-C7763949FF5A}" type="datetimeFigureOut">
              <a:rPr lang="en-US" smtClean="0"/>
              <a:pPr/>
              <a:t>3/1/20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98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9C44ADE-5969-E345-9A29-D3F18514F321}"/>
              </a:ext>
            </a:extLst>
          </p:cNvPr>
          <p:cNvSpPr/>
          <p:nvPr/>
        </p:nvSpPr>
        <p:spPr>
          <a:xfrm>
            <a:off x="5334000" y="2343150"/>
            <a:ext cx="3581400" cy="2514600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85AB16-A654-B842-91B1-87A656B0390F}"/>
              </a:ext>
            </a:extLst>
          </p:cNvPr>
          <p:cNvSpPr/>
          <p:nvPr/>
        </p:nvSpPr>
        <p:spPr>
          <a:xfrm>
            <a:off x="5410200" y="2419350"/>
            <a:ext cx="3429000" cy="2362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86809A-4301-AD41-933D-AE418453FFDA}"/>
              </a:ext>
            </a:extLst>
          </p:cNvPr>
          <p:cNvSpPr txBox="1"/>
          <p:nvPr/>
        </p:nvSpPr>
        <p:spPr>
          <a:xfrm>
            <a:off x="5486400" y="2507843"/>
            <a:ext cx="3276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A Protocol For 24-Hour Intermittent Fasting</a:t>
            </a:r>
            <a:endParaRPr lang="en-ID" sz="3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1835696" y="1851670"/>
            <a:ext cx="3456384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You can then eat your next meal on Tuesday morning after 9 a.m.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20394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1475656" y="1347614"/>
            <a:ext cx="4464496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During your fasting hours, you should stay well-hydrated. Drink lots of water and other beverages with no calories like unsweetened, milk-free tea or coffee.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64872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22974-DCBF-0441-8409-510318AB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819" y="1419622"/>
            <a:ext cx="5511397" cy="576064"/>
          </a:xfrm>
        </p:spPr>
        <p:txBody>
          <a:bodyPr>
            <a:noAutofit/>
          </a:bodyPr>
          <a:lstStyle/>
          <a:p>
            <a:r>
              <a:rPr lang="en-US" dirty="0"/>
              <a:t>Choosing Your Fasting Days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F929B-AAC0-2442-9D8F-2FD34352A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819" y="2067694"/>
            <a:ext cx="3927221" cy="1891580"/>
          </a:xfrm>
        </p:spPr>
        <p:txBody>
          <a:bodyPr>
            <a:normAutofit/>
          </a:bodyPr>
          <a:lstStyle/>
          <a:p>
            <a:r>
              <a:rPr lang="en-US" dirty="0"/>
              <a:t>If you want to try the Eat-Stop-Eat method, you’ll need to choose the right fasting days for you.</a:t>
            </a:r>
            <a:r>
              <a:rPr lang="en-ID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115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1403648" y="1203598"/>
            <a:ext cx="4608512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First, you’ll need to choose whether to fast for one day or two.</a:t>
            </a:r>
            <a:r>
              <a:rPr lang="en-ID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7A01A8-6C2C-9042-9451-EBD90D4F4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685" y="2155304"/>
            <a:ext cx="2622437" cy="1784598"/>
          </a:xfrm>
          <a:prstGeom prst="rect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046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1979712" y="1707654"/>
            <a:ext cx="3744416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When you’re used to it, you can increase it to two days weekly. Don’t exceed that number of days though</a:t>
            </a:r>
            <a:r>
              <a:rPr lang="en-ID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232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1547664" y="1491630"/>
            <a:ext cx="4464496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Some people find it easier to fast at the weekend because they don’t have to focus at work.</a:t>
            </a:r>
            <a:r>
              <a:rPr lang="en-ID" dirty="0"/>
              <a:t> </a:t>
            </a:r>
            <a:r>
              <a:rPr lang="en-US" dirty="0"/>
              <a:t>You will need to determine your own preferences.</a:t>
            </a:r>
            <a:r>
              <a:rPr lang="en-ID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904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1547664" y="1707654"/>
            <a:ext cx="4176464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Remember, though, if you choose to do two days of fasting, they cannot be consecutive.</a:t>
            </a:r>
            <a:r>
              <a:rPr lang="en-ID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253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1691680" y="1419622"/>
            <a:ext cx="3960440" cy="2880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You may wish to space your two fast days out fairly evenly.</a:t>
            </a:r>
            <a:r>
              <a:rPr lang="en-ID" dirty="0"/>
              <a:t> </a:t>
            </a:r>
            <a:r>
              <a:rPr lang="en-US" dirty="0"/>
              <a:t>Alternatively, you may wish to space them just a day apart then enjoy eating the rest of the week.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12823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22974-DCBF-0441-8409-510318AB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819" y="1635646"/>
            <a:ext cx="5511397" cy="648072"/>
          </a:xfrm>
        </p:spPr>
        <p:txBody>
          <a:bodyPr>
            <a:noAutofit/>
          </a:bodyPr>
          <a:lstStyle/>
          <a:p>
            <a:r>
              <a:rPr lang="en-US" dirty="0"/>
              <a:t>A Weekly Timetable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F929B-AAC0-2442-9D8F-2FD34352A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819" y="2211710"/>
            <a:ext cx="3927221" cy="1891580"/>
          </a:xfrm>
        </p:spPr>
        <p:txBody>
          <a:bodyPr>
            <a:normAutofit/>
          </a:bodyPr>
          <a:lstStyle/>
          <a:p>
            <a:r>
              <a:rPr lang="en-US" dirty="0"/>
              <a:t>These are some sample timetables to help you plan your 24-hour fasts: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3930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539552" y="1059582"/>
            <a:ext cx="417646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One Day Fast Meal Plan</a:t>
            </a:r>
            <a:endParaRPr lang="en-ID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B978D59-6FE7-D44D-9E1A-20FC40148D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159557"/>
              </p:ext>
            </p:extLst>
          </p:nvPr>
        </p:nvGraphicFramePr>
        <p:xfrm>
          <a:off x="611560" y="1779662"/>
          <a:ext cx="6171641" cy="17281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1663">
                  <a:extLst>
                    <a:ext uri="{9D8B030D-6E8A-4147-A177-3AD203B41FA5}">
                      <a16:colId xmlns:a16="http://schemas.microsoft.com/office/drawing/2014/main" val="350280449"/>
                    </a:ext>
                  </a:extLst>
                </a:gridCol>
                <a:gridCol w="881663">
                  <a:extLst>
                    <a:ext uri="{9D8B030D-6E8A-4147-A177-3AD203B41FA5}">
                      <a16:colId xmlns:a16="http://schemas.microsoft.com/office/drawing/2014/main" val="3061122823"/>
                    </a:ext>
                  </a:extLst>
                </a:gridCol>
                <a:gridCol w="881663">
                  <a:extLst>
                    <a:ext uri="{9D8B030D-6E8A-4147-A177-3AD203B41FA5}">
                      <a16:colId xmlns:a16="http://schemas.microsoft.com/office/drawing/2014/main" val="2133051682"/>
                    </a:ext>
                  </a:extLst>
                </a:gridCol>
                <a:gridCol w="881663">
                  <a:extLst>
                    <a:ext uri="{9D8B030D-6E8A-4147-A177-3AD203B41FA5}">
                      <a16:colId xmlns:a16="http://schemas.microsoft.com/office/drawing/2014/main" val="1568776799"/>
                    </a:ext>
                  </a:extLst>
                </a:gridCol>
                <a:gridCol w="881663">
                  <a:extLst>
                    <a:ext uri="{9D8B030D-6E8A-4147-A177-3AD203B41FA5}">
                      <a16:colId xmlns:a16="http://schemas.microsoft.com/office/drawing/2014/main" val="512267795"/>
                    </a:ext>
                  </a:extLst>
                </a:gridCol>
                <a:gridCol w="881663">
                  <a:extLst>
                    <a:ext uri="{9D8B030D-6E8A-4147-A177-3AD203B41FA5}">
                      <a16:colId xmlns:a16="http://schemas.microsoft.com/office/drawing/2014/main" val="3340028001"/>
                    </a:ext>
                  </a:extLst>
                </a:gridCol>
                <a:gridCol w="881663">
                  <a:extLst>
                    <a:ext uri="{9D8B030D-6E8A-4147-A177-3AD203B41FA5}">
                      <a16:colId xmlns:a16="http://schemas.microsoft.com/office/drawing/2014/main" val="2108115021"/>
                    </a:ext>
                  </a:extLst>
                </a:gridCol>
              </a:tblGrid>
              <a:tr h="8178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Mon-Tues</a:t>
                      </a:r>
                      <a:endParaRPr lang="en-ID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3928" marR="739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Tues-Weds</a:t>
                      </a:r>
                      <a:endParaRPr lang="en-ID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3928" marR="739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Weds-Thurs</a:t>
                      </a:r>
                      <a:endParaRPr lang="en-ID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3928" marR="739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Thurs-Fri</a:t>
                      </a:r>
                      <a:endParaRPr lang="en-ID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3928" marR="739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Fri-Sat</a:t>
                      </a:r>
                      <a:endParaRPr lang="en-ID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3928" marR="739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Sat-Sun</a:t>
                      </a:r>
                      <a:endParaRPr lang="en-ID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3928" marR="739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Sun-Mon</a:t>
                      </a:r>
                      <a:endParaRPr lang="en-ID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3928" marR="73928" marT="0" marB="0"/>
                </a:tc>
                <a:extLst>
                  <a:ext uri="{0D108BD9-81ED-4DB2-BD59-A6C34878D82A}">
                    <a16:rowId xmlns:a16="http://schemas.microsoft.com/office/drawing/2014/main" val="58793467"/>
                  </a:ext>
                </a:extLst>
              </a:tr>
              <a:tr h="91038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 a.m. – 9 a.m. eat normally</a:t>
                      </a:r>
                      <a:endParaRPr lang="en-ID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3928" marR="739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 a.m.- 9 a.m. </a:t>
                      </a:r>
                      <a:endParaRPr lang="en-ID" sz="13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fast</a:t>
                      </a:r>
                      <a:endParaRPr lang="en-ID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3928" marR="739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 a.m. – 9 a.m. eat normally</a:t>
                      </a:r>
                      <a:endParaRPr lang="en-ID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3928" marR="739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 a.m. – 9 a.m. eat normally</a:t>
                      </a:r>
                      <a:endParaRPr lang="en-ID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3928" marR="739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 a.m. - 9 a.m. eat normally</a:t>
                      </a:r>
                      <a:endParaRPr lang="en-ID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3928" marR="739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 a.m. - 9 a.m. eat normally</a:t>
                      </a:r>
                      <a:endParaRPr lang="en-ID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3928" marR="739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 a.m. – 9 a.m. eat normally</a:t>
                      </a:r>
                      <a:endParaRPr lang="en-ID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3928" marR="73928" marT="0" marB="0"/>
                </a:tc>
                <a:extLst>
                  <a:ext uri="{0D108BD9-81ED-4DB2-BD59-A6C34878D82A}">
                    <a16:rowId xmlns:a16="http://schemas.microsoft.com/office/drawing/2014/main" val="4026937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425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08755-07B9-E048-AAFF-7BBDFD34C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7704" y="1851670"/>
            <a:ext cx="3600400" cy="201622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If the 16:8 diet isn’t right for you, you may want to consider 24-hour fasting.</a:t>
            </a:r>
            <a:r>
              <a:rPr lang="en-ID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912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539552" y="1059582"/>
            <a:ext cx="417646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Two Day Fast Meal Plan</a:t>
            </a:r>
            <a:endParaRPr lang="en-ID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A73EB6A-5BBC-8440-A854-145E4DB094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650202"/>
              </p:ext>
            </p:extLst>
          </p:nvPr>
        </p:nvGraphicFramePr>
        <p:xfrm>
          <a:off x="605437" y="1725749"/>
          <a:ext cx="6414835" cy="17821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6405">
                  <a:extLst>
                    <a:ext uri="{9D8B030D-6E8A-4147-A177-3AD203B41FA5}">
                      <a16:colId xmlns:a16="http://schemas.microsoft.com/office/drawing/2014/main" val="3422876328"/>
                    </a:ext>
                  </a:extLst>
                </a:gridCol>
                <a:gridCol w="916405">
                  <a:extLst>
                    <a:ext uri="{9D8B030D-6E8A-4147-A177-3AD203B41FA5}">
                      <a16:colId xmlns:a16="http://schemas.microsoft.com/office/drawing/2014/main" val="388405036"/>
                    </a:ext>
                  </a:extLst>
                </a:gridCol>
                <a:gridCol w="916405">
                  <a:extLst>
                    <a:ext uri="{9D8B030D-6E8A-4147-A177-3AD203B41FA5}">
                      <a16:colId xmlns:a16="http://schemas.microsoft.com/office/drawing/2014/main" val="4085796349"/>
                    </a:ext>
                  </a:extLst>
                </a:gridCol>
                <a:gridCol w="916405">
                  <a:extLst>
                    <a:ext uri="{9D8B030D-6E8A-4147-A177-3AD203B41FA5}">
                      <a16:colId xmlns:a16="http://schemas.microsoft.com/office/drawing/2014/main" val="1240293181"/>
                    </a:ext>
                  </a:extLst>
                </a:gridCol>
                <a:gridCol w="916405">
                  <a:extLst>
                    <a:ext uri="{9D8B030D-6E8A-4147-A177-3AD203B41FA5}">
                      <a16:colId xmlns:a16="http://schemas.microsoft.com/office/drawing/2014/main" val="4029763722"/>
                    </a:ext>
                  </a:extLst>
                </a:gridCol>
                <a:gridCol w="916405">
                  <a:extLst>
                    <a:ext uri="{9D8B030D-6E8A-4147-A177-3AD203B41FA5}">
                      <a16:colId xmlns:a16="http://schemas.microsoft.com/office/drawing/2014/main" val="2214465842"/>
                    </a:ext>
                  </a:extLst>
                </a:gridCol>
                <a:gridCol w="916405">
                  <a:extLst>
                    <a:ext uri="{9D8B030D-6E8A-4147-A177-3AD203B41FA5}">
                      <a16:colId xmlns:a16="http://schemas.microsoft.com/office/drawing/2014/main" val="3955436551"/>
                    </a:ext>
                  </a:extLst>
                </a:gridCol>
              </a:tblGrid>
              <a:tr h="86109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Mon-Tues</a:t>
                      </a:r>
                      <a:endParaRPr lang="en-ID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6841" marR="768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Tues-Weds</a:t>
                      </a:r>
                      <a:endParaRPr lang="en-ID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6841" marR="768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Weds-Thurs</a:t>
                      </a:r>
                      <a:endParaRPr lang="en-ID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6841" marR="768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Thurs-Fri</a:t>
                      </a:r>
                      <a:endParaRPr lang="en-ID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6841" marR="768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Fri-Sat</a:t>
                      </a:r>
                      <a:endParaRPr lang="en-ID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6841" marR="768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Sat-Sun</a:t>
                      </a:r>
                      <a:endParaRPr lang="en-ID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6841" marR="768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Sun-Mon</a:t>
                      </a:r>
                      <a:endParaRPr lang="en-ID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6841" marR="76841" marT="0" marB="0"/>
                </a:tc>
                <a:extLst>
                  <a:ext uri="{0D108BD9-81ED-4DB2-BD59-A6C34878D82A}">
                    <a16:rowId xmlns:a16="http://schemas.microsoft.com/office/drawing/2014/main" val="209367265"/>
                  </a:ext>
                </a:extLst>
              </a:tr>
              <a:tr h="9210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 a.m. – 9 a.m. eat normally</a:t>
                      </a:r>
                      <a:endParaRPr lang="en-ID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6841" marR="768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 a.m.- 9 a.m. </a:t>
                      </a:r>
                      <a:endParaRPr lang="en-ID" sz="13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fast</a:t>
                      </a:r>
                      <a:endParaRPr lang="en-ID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6841" marR="768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 a.m. – 9 a.m. eat normally</a:t>
                      </a:r>
                      <a:endParaRPr lang="en-ID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6841" marR="768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 a.m. – 9 a.m. fast</a:t>
                      </a:r>
                      <a:endParaRPr lang="en-ID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6841" marR="768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 a.m. – 9 a.m. eat normally</a:t>
                      </a:r>
                      <a:endParaRPr lang="en-ID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6841" marR="768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 a.m. – 9 a.m. eat normally</a:t>
                      </a:r>
                      <a:endParaRPr lang="en-ID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6841" marR="768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 a.m. – 9 a.m. eat normally</a:t>
                      </a:r>
                      <a:endParaRPr lang="en-ID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6841" marR="76841" marT="0" marB="0"/>
                </a:tc>
                <a:extLst>
                  <a:ext uri="{0D108BD9-81ED-4DB2-BD59-A6C34878D82A}">
                    <a16:rowId xmlns:a16="http://schemas.microsoft.com/office/drawing/2014/main" val="1562950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798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F929B-AAC0-2442-9D8F-2FD34352A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664" y="1697968"/>
            <a:ext cx="4464496" cy="238595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You may prefer to begin your fast period at an earlier or later hour of the day. We have suggested 9 a.m. – 9 a.m. on the next day.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3207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F929B-AAC0-2442-9D8F-2FD34352A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664" y="1312836"/>
            <a:ext cx="4680520" cy="93610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However, you may prefer 7 a.m.- 7 a.m., or even 12 noon to 12 noon. 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B35C7A-E125-104D-8D9A-70E12C664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674" y="2355726"/>
            <a:ext cx="2730500" cy="1460500"/>
          </a:xfrm>
          <a:prstGeom prst="rect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836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F929B-AAC0-2442-9D8F-2FD34352A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5696" y="1913992"/>
            <a:ext cx="3600400" cy="238595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You need to choose the right times for you as well as the right days.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6540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08755-07B9-E048-AAFF-7BBDFD34C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7704" y="1995686"/>
            <a:ext cx="3600400" cy="201622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It involves one or two non-consecutive days of fasting every week.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89709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22974-DCBF-0441-8409-510318AB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803" y="1563638"/>
            <a:ext cx="5511397" cy="890414"/>
          </a:xfrm>
        </p:spPr>
        <p:txBody>
          <a:bodyPr>
            <a:noAutofit/>
          </a:bodyPr>
          <a:lstStyle/>
          <a:p>
            <a:r>
              <a:rPr lang="en-US" dirty="0"/>
              <a:t>Introduction To The Eat-Stop-Eat Method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F929B-AAC0-2442-9D8F-2FD34352A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803" y="2480370"/>
            <a:ext cx="3927221" cy="1891580"/>
          </a:xfrm>
        </p:spPr>
        <p:txBody>
          <a:bodyPr>
            <a:normAutofit/>
          </a:bodyPr>
          <a:lstStyle/>
          <a:p>
            <a:r>
              <a:rPr lang="en-US" dirty="0"/>
              <a:t>This method was devised by Brad Pilon who wrote a book about this way of eating.</a:t>
            </a:r>
            <a:r>
              <a:rPr lang="en-ID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090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1619672" y="1923678"/>
            <a:ext cx="4176464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The idea behind Pilon’s method is to re-evaluate all you’ve learned about timing of meals and meal frequency.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3100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1835696" y="1635646"/>
            <a:ext cx="3312368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This diet is quite easy to implement. You can eat normally on the other five or six days.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82733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1619672" y="1203598"/>
            <a:ext cx="4176464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It’s advisable, though, to eat healthily for the best results.</a:t>
            </a:r>
            <a:r>
              <a:rPr lang="en-ID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A013E7-3197-1D42-AB76-1C071019C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378" y="2283718"/>
            <a:ext cx="2987051" cy="1568202"/>
          </a:xfrm>
          <a:prstGeom prst="rect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372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1763688" y="1563638"/>
            <a:ext cx="3816424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Although it sounds counterintuitive, you’ll still be eating on every calendar day with this fast. How does this work?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53975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1907704" y="1851670"/>
            <a:ext cx="3528392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Imagine you decide to fast from 9 a.m. on Monday until 9 a.m. on Tuesday.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2564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Facet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1131</TotalTime>
  <Words>633</Words>
  <Application>Microsoft Macintosh PowerPoint</Application>
  <PresentationFormat>On-screen Show (16:9)</PresentationFormat>
  <Paragraphs>57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Introduction To The Eat-Stop-Eat Method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Choosing Your Fasting Days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Weekly Timetable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78</cp:revision>
  <dcterms:created xsi:type="dcterms:W3CDTF">2018-10-15T07:11:14Z</dcterms:created>
  <dcterms:modified xsi:type="dcterms:W3CDTF">2020-03-01T12:44:38Z</dcterms:modified>
</cp:coreProperties>
</file>