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9"/>
  </p:notesMasterIdLst>
  <p:sldIdLst>
    <p:sldId id="257" r:id="rId2"/>
    <p:sldId id="284" r:id="rId3"/>
    <p:sldId id="302" r:id="rId4"/>
    <p:sldId id="286" r:id="rId5"/>
    <p:sldId id="295" r:id="rId6"/>
    <p:sldId id="303" r:id="rId7"/>
    <p:sldId id="304" r:id="rId8"/>
    <p:sldId id="305" r:id="rId9"/>
    <p:sldId id="306" r:id="rId10"/>
    <p:sldId id="307" r:id="rId11"/>
    <p:sldId id="308" r:id="rId12"/>
    <p:sldId id="296" r:id="rId13"/>
    <p:sldId id="297" r:id="rId14"/>
    <p:sldId id="309" r:id="rId15"/>
    <p:sldId id="310" r:id="rId16"/>
    <p:sldId id="311" r:id="rId17"/>
    <p:sldId id="312" r:id="rId18"/>
    <p:sldId id="313" r:id="rId19"/>
    <p:sldId id="298" r:id="rId20"/>
    <p:sldId id="299" r:id="rId21"/>
    <p:sldId id="314" r:id="rId22"/>
    <p:sldId id="315" r:id="rId23"/>
    <p:sldId id="301" r:id="rId24"/>
    <p:sldId id="300" r:id="rId25"/>
    <p:sldId id="316" r:id="rId26"/>
    <p:sldId id="317" r:id="rId27"/>
    <p:sldId id="318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16"/>
    <p:restoredTop sz="94650"/>
  </p:normalViewPr>
  <p:slideViewPr>
    <p:cSldViewPr>
      <p:cViewPr varScale="1">
        <p:scale>
          <a:sx n="125" d="100"/>
          <a:sy n="125" d="100"/>
        </p:scale>
        <p:origin x="176" y="8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2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97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769453"/>
            <a:ext cx="327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A Protocol For 16:8 Intermittent Fasting</a:t>
            </a:r>
            <a:endParaRPr lang="en-ID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923678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30175" algn="l"/>
              </a:tabLst>
            </a:pPr>
            <a:r>
              <a:rPr lang="en-US" dirty="0"/>
              <a:t>Whichever eating window you choose, make sure it’s one that fits with your lifestyle patterns.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8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131590"/>
            <a:ext cx="42484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If you choose wrongly you won’t be able to stick to your diet.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5C4099-0770-6140-96DD-6C193131B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72" y="2150148"/>
            <a:ext cx="2497471" cy="176339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11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400250"/>
            <a:ext cx="5511397" cy="576064"/>
          </a:xfrm>
        </p:spPr>
        <p:txBody>
          <a:bodyPr>
            <a:noAutofit/>
          </a:bodyPr>
          <a:lstStyle/>
          <a:p>
            <a:r>
              <a:rPr lang="en-US" dirty="0"/>
              <a:t>Planning Healthy Foods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048322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To maximize the benefits of the 16:8 diet, you should eat healthy foods as much as possible.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11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923678"/>
            <a:ext cx="345638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will help you to stick to your new way of eating in the long-term.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04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707654"/>
            <a:ext cx="417646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While you can enjoy some snacks and treats, you should balance every meal with a variety of wholefoods.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23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971600" y="1059582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of the best include: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DF47D-7259-A343-8A5A-A36A239C03AC}"/>
              </a:ext>
            </a:extLst>
          </p:cNvPr>
          <p:cNvSpPr txBox="1">
            <a:spLocks/>
          </p:cNvSpPr>
          <p:nvPr/>
        </p:nvSpPr>
        <p:spPr>
          <a:xfrm>
            <a:off x="971600" y="1707653"/>
            <a:ext cx="4176464" cy="2376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Fruits like bananas, apples, oranges, pears, peaches and berries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Vegetables like tomatoes, leafy greens, cucumbers, cauliflower and broccoli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53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DF47D-7259-A343-8A5A-A36A239C03AC}"/>
              </a:ext>
            </a:extLst>
          </p:cNvPr>
          <p:cNvSpPr txBox="1">
            <a:spLocks/>
          </p:cNvSpPr>
          <p:nvPr/>
        </p:nvSpPr>
        <p:spPr>
          <a:xfrm>
            <a:off x="971600" y="1275605"/>
            <a:ext cx="4608512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Wholegrains like oats, rice, quinoa, buckwheat and barley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Healthy fats like coconut oil, avocados and olive oil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Lean protein like poultry, fish, seeds, nuts, eggs and legumes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996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923678"/>
            <a:ext cx="37444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If you binge on junk food, you could end up negating the benefits of this diet.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255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995686"/>
            <a:ext cx="338437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Therefore, you should still keep unhealthy choices to a minimum.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14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544266"/>
            <a:ext cx="5511397" cy="576064"/>
          </a:xfrm>
        </p:spPr>
        <p:txBody>
          <a:bodyPr>
            <a:noAutofit/>
          </a:bodyPr>
          <a:lstStyle/>
          <a:p>
            <a:r>
              <a:rPr lang="en-US" dirty="0"/>
              <a:t>Choosing Calorie-Free Beverages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192338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You can drink any of your preferred beverages during your eating window.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3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707654"/>
            <a:ext cx="3528392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If you’re keen to try intermittent fasting, you may want to start with 16:8 fasting.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1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707654"/>
            <a:ext cx="345638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If you drink several family-sized bottles of full-fat soda you probably won’t lose weight!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42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635646"/>
            <a:ext cx="4032448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 your fasting window, you need to only consume calorie-free beverages.</a:t>
            </a:r>
            <a:r>
              <a:rPr lang="en-ID" dirty="0"/>
              <a:t> </a:t>
            </a:r>
            <a:r>
              <a:rPr lang="en-US" dirty="0"/>
              <a:t>This spoils your entire eating regime.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58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563638"/>
            <a:ext cx="36004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Water, green tea, unsweetened coffee and tea without milk are all good choices.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08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9" y="1400250"/>
            <a:ext cx="5511397" cy="576064"/>
          </a:xfrm>
        </p:spPr>
        <p:txBody>
          <a:bodyPr>
            <a:noAutofit/>
          </a:bodyPr>
          <a:lstStyle/>
          <a:p>
            <a:r>
              <a:rPr lang="en-US" dirty="0"/>
              <a:t>A Weekly Timetable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19" y="2048322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Your weekly 16:8 eating timetable will vary depending on which eating window you choose.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5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347614"/>
            <a:ext cx="417646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Here are three samples to suit different schedules: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1CD476-9DFE-7743-AB32-B2E7613B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45" y="2427734"/>
            <a:ext cx="2325133" cy="182689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8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539552" y="627534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Early Eating Meal Plan</a:t>
            </a:r>
            <a:endParaRPr lang="en-ID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F32CB1-79A0-8B4E-B886-82955C26E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42457"/>
              </p:ext>
            </p:extLst>
          </p:nvPr>
        </p:nvGraphicFramePr>
        <p:xfrm>
          <a:off x="611562" y="1419623"/>
          <a:ext cx="6408710" cy="309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530">
                  <a:extLst>
                    <a:ext uri="{9D8B030D-6E8A-4147-A177-3AD203B41FA5}">
                      <a16:colId xmlns:a16="http://schemas.microsoft.com/office/drawing/2014/main" val="2617059353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3439943536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3348023450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3363579089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2894895618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4050355511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1544923047"/>
                    </a:ext>
                  </a:extLst>
                </a:gridCol>
              </a:tblGrid>
              <a:tr h="429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098861"/>
                  </a:ext>
                </a:extLst>
              </a:tr>
              <a:tr h="648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a.m. - breakfast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5786"/>
                  </a:ext>
                </a:extLst>
              </a:tr>
              <a:tr h="380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a.m. snack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a.m.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a.m.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a.m.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a.m.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a.m.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a.m.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972870"/>
                  </a:ext>
                </a:extLst>
              </a:tr>
              <a:tr h="648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noon -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noon -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noon -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noon -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noon -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noon -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noon –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582554"/>
                  </a:ext>
                </a:extLst>
              </a:tr>
              <a:tr h="990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Evening – calorie-free beverages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Evening – calorie-free beverages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Evening – calorie-free beverages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Evening – calorie-free beverages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Evening – calorie-free beverages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Evening – calorie-free beverages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Evening – calorie-free beverages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70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9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539552" y="627534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Average Eating Meal Plan</a:t>
            </a:r>
            <a:endParaRPr lang="en-ID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F32CB1-79A0-8B4E-B886-82955C26E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87583"/>
              </p:ext>
            </p:extLst>
          </p:nvPr>
        </p:nvGraphicFramePr>
        <p:xfrm>
          <a:off x="611560" y="1347613"/>
          <a:ext cx="6408710" cy="280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530">
                  <a:extLst>
                    <a:ext uri="{9D8B030D-6E8A-4147-A177-3AD203B41FA5}">
                      <a16:colId xmlns:a16="http://schemas.microsoft.com/office/drawing/2014/main" val="2617059353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3439943536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3348023450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3363579089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2894895618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4050355511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1544923047"/>
                    </a:ext>
                  </a:extLst>
                </a:gridCol>
              </a:tblGrid>
              <a:tr h="3462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Wed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Thurs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098861"/>
                  </a:ext>
                </a:extLst>
              </a:tr>
              <a:tr h="8778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a.m. – calorie-free beverage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a.m. – calorie-free beverage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a.m. – calorie-free beverage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a.m. – calorie-free beverage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a.m. – calorie-free beverage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a.m. – calorie-free beverage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a.m. – calorie-free beverage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722864"/>
                  </a:ext>
                </a:extLst>
              </a:tr>
              <a:tr h="5231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a.m. 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a.m. - breakfast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5786"/>
                  </a:ext>
                </a:extLst>
              </a:tr>
              <a:tr h="3409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p.m.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p.m.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p.m. lunch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p.m.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p.m.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p.m.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p.m. lunch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97287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p.m.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p.m.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p.m.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p.m.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p.m.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p.m.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p.m. snack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58255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p.m. dinner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p.m. dinner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p.m. dinner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p.m. dinner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p.m. dinner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p.m. dinner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p.m. dinner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70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2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Late Eating Meal Plan</a:t>
            </a:r>
            <a:endParaRPr lang="en-ID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128BBB-EBF8-1E41-864B-1FEBD3883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95990"/>
              </p:ext>
            </p:extLst>
          </p:nvPr>
        </p:nvGraphicFramePr>
        <p:xfrm>
          <a:off x="611560" y="1227268"/>
          <a:ext cx="6397517" cy="3432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2945867967"/>
                    </a:ext>
                  </a:extLst>
                </a:gridCol>
                <a:gridCol w="747741">
                  <a:extLst>
                    <a:ext uri="{9D8B030D-6E8A-4147-A177-3AD203B41FA5}">
                      <a16:colId xmlns:a16="http://schemas.microsoft.com/office/drawing/2014/main" val="4120110174"/>
                    </a:ext>
                  </a:extLst>
                </a:gridCol>
                <a:gridCol w="913931">
                  <a:extLst>
                    <a:ext uri="{9D8B030D-6E8A-4147-A177-3AD203B41FA5}">
                      <a16:colId xmlns:a16="http://schemas.microsoft.com/office/drawing/2014/main" val="2989435468"/>
                    </a:ext>
                  </a:extLst>
                </a:gridCol>
                <a:gridCol w="913931">
                  <a:extLst>
                    <a:ext uri="{9D8B030D-6E8A-4147-A177-3AD203B41FA5}">
                      <a16:colId xmlns:a16="http://schemas.microsoft.com/office/drawing/2014/main" val="723345754"/>
                    </a:ext>
                  </a:extLst>
                </a:gridCol>
                <a:gridCol w="913931">
                  <a:extLst>
                    <a:ext uri="{9D8B030D-6E8A-4147-A177-3AD203B41FA5}">
                      <a16:colId xmlns:a16="http://schemas.microsoft.com/office/drawing/2014/main" val="755933707"/>
                    </a:ext>
                  </a:extLst>
                </a:gridCol>
                <a:gridCol w="913931">
                  <a:extLst>
                    <a:ext uri="{9D8B030D-6E8A-4147-A177-3AD203B41FA5}">
                      <a16:colId xmlns:a16="http://schemas.microsoft.com/office/drawing/2014/main" val="3897703306"/>
                    </a:ext>
                  </a:extLst>
                </a:gridCol>
                <a:gridCol w="913931">
                  <a:extLst>
                    <a:ext uri="{9D8B030D-6E8A-4147-A177-3AD203B41FA5}">
                      <a16:colId xmlns:a16="http://schemas.microsoft.com/office/drawing/2014/main" val="3598698204"/>
                    </a:ext>
                  </a:extLst>
                </a:gridCol>
              </a:tblGrid>
              <a:tr h="3363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extLst>
                  <a:ext uri="{0D108BD9-81ED-4DB2-BD59-A6C34878D82A}">
                    <a16:rowId xmlns:a16="http://schemas.microsoft.com/office/drawing/2014/main" val="2069165503"/>
                  </a:ext>
                </a:extLst>
              </a:tr>
              <a:tr h="10050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a.m. – calorie-free beverage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a.m. – calorie-free beverage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a.m. – calorie-free beverage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a.m. – calorie-free beverage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a.m. – calorie-free beverage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a.m. – calorie-free beverage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a.m. – calorie-free beverage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extLst>
                  <a:ext uri="{0D108BD9-81ED-4DB2-BD59-A6C34878D82A}">
                    <a16:rowId xmlns:a16="http://schemas.microsoft.com/office/drawing/2014/main" val="2902027267"/>
                  </a:ext>
                </a:extLst>
              </a:tr>
              <a:tr h="4891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extLst>
                  <a:ext uri="{0D108BD9-81ED-4DB2-BD59-A6C34878D82A}">
                    <a16:rowId xmlns:a16="http://schemas.microsoft.com/office/drawing/2014/main" val="230385154"/>
                  </a:ext>
                </a:extLst>
              </a:tr>
              <a:tr h="4891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lunch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lunch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lunch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lunch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lunch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lunch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lunch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extLst>
                  <a:ext uri="{0D108BD9-81ED-4DB2-BD59-A6C34878D82A}">
                    <a16:rowId xmlns:a16="http://schemas.microsoft.com/office/drawing/2014/main" val="1445880244"/>
                  </a:ext>
                </a:extLst>
              </a:tr>
              <a:tr h="5240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p.m. snack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p.m. snack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extLst>
                  <a:ext uri="{0D108BD9-81ED-4DB2-BD59-A6C34878D82A}">
                    <a16:rowId xmlns:a16="http://schemas.microsoft.com/office/drawing/2014/main" val="3238860619"/>
                  </a:ext>
                </a:extLst>
              </a:tr>
              <a:tr h="5888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p.m. dinner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p.m. dinner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p.m. dinner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p.m. dinner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p.m. dinner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p.m. dinner</a:t>
                      </a:r>
                      <a:endParaRPr lang="en-ID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p.m. dinner</a:t>
                      </a:r>
                      <a:endParaRPr lang="en-ID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6634" marR="76634" marT="0" marB="0"/>
                </a:tc>
                <a:extLst>
                  <a:ext uri="{0D108BD9-81ED-4DB2-BD59-A6C34878D82A}">
                    <a16:rowId xmlns:a16="http://schemas.microsoft.com/office/drawing/2014/main" val="371849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563638"/>
            <a:ext cx="3744416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is one of the most popular forms of this way of eating. If you’re ready to get started, here is a protocol for 16:8 IF.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783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616274"/>
            <a:ext cx="5511397" cy="648072"/>
          </a:xfrm>
        </p:spPr>
        <p:txBody>
          <a:bodyPr>
            <a:noAutofit/>
          </a:bodyPr>
          <a:lstStyle/>
          <a:p>
            <a:r>
              <a:rPr lang="en-US" dirty="0"/>
              <a:t>Choosing An Eating Window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264346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When you’re ready to begin 16:8 fasting, the first thing to do is choose an eating window.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9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995686"/>
            <a:ext cx="41764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Therefore, you can choose the right time to suit your preferences and lifestyle.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0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851670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 do you choose the right hours for you? Lots of people like an eating window of noon to 8 p.m.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23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763688" y="1779662"/>
            <a:ext cx="367240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They can even add in a couple of healthy snacks into their regime.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87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763688" y="1707654"/>
            <a:ext cx="381642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For people who would prefer to have three meals a day, a 9 a.m. – 5 p.m. eating window may be best.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9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635646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30175" algn="l"/>
              </a:tabLst>
            </a:pPr>
            <a:r>
              <a:rPr lang="en-US" dirty="0"/>
              <a:t>Others prefer to wait until early afternoon to break their fast then to have their last meal later before bed.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44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1135</TotalTime>
  <Words>1095</Words>
  <Application>Microsoft Macintosh PowerPoint</Application>
  <PresentationFormat>On-screen Show (16:9)</PresentationFormat>
  <Paragraphs>155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Choosing An Eating Window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Healthy Foods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Calorie-Free Beverages</vt:lpstr>
      <vt:lpstr>PowerPoint Presentation</vt:lpstr>
      <vt:lpstr>PowerPoint Presentation</vt:lpstr>
      <vt:lpstr>PowerPoint Presentation</vt:lpstr>
      <vt:lpstr>A Weekly Timetable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76</cp:revision>
  <dcterms:created xsi:type="dcterms:W3CDTF">2018-10-15T07:11:14Z</dcterms:created>
  <dcterms:modified xsi:type="dcterms:W3CDTF">2020-03-01T12:19:58Z</dcterms:modified>
</cp:coreProperties>
</file>