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57"/>
  </p:notesMasterIdLst>
  <p:sldIdLst>
    <p:sldId id="257" r:id="rId2"/>
    <p:sldId id="284" r:id="rId3"/>
    <p:sldId id="304" r:id="rId4"/>
    <p:sldId id="305" r:id="rId5"/>
    <p:sldId id="286" r:id="rId6"/>
    <p:sldId id="295" r:id="rId7"/>
    <p:sldId id="306" r:id="rId8"/>
    <p:sldId id="307" r:id="rId9"/>
    <p:sldId id="296" r:id="rId10"/>
    <p:sldId id="297" r:id="rId11"/>
    <p:sldId id="308" r:id="rId12"/>
    <p:sldId id="309" r:id="rId13"/>
    <p:sldId id="310" r:id="rId14"/>
    <p:sldId id="311" r:id="rId15"/>
    <p:sldId id="312" r:id="rId16"/>
    <p:sldId id="313" r:id="rId17"/>
    <p:sldId id="314" r:id="rId18"/>
    <p:sldId id="315" r:id="rId19"/>
    <p:sldId id="316" r:id="rId20"/>
    <p:sldId id="298" r:id="rId21"/>
    <p:sldId id="299"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01" r:id="rId43"/>
    <p:sldId id="300" r:id="rId44"/>
    <p:sldId id="337" r:id="rId45"/>
    <p:sldId id="302" r:id="rId46"/>
    <p:sldId id="303" r:id="rId47"/>
    <p:sldId id="338" r:id="rId48"/>
    <p:sldId id="339" r:id="rId49"/>
    <p:sldId id="340" r:id="rId50"/>
    <p:sldId id="341" r:id="rId51"/>
    <p:sldId id="342" r:id="rId52"/>
    <p:sldId id="343" r:id="rId53"/>
    <p:sldId id="344" r:id="rId54"/>
    <p:sldId id="345" r:id="rId55"/>
    <p:sldId id="346"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16"/>
    <p:restoredTop sz="94650"/>
  </p:normalViewPr>
  <p:slideViewPr>
    <p:cSldViewPr>
      <p:cViewPr varScale="1">
        <p:scale>
          <a:sx n="125" d="100"/>
          <a:sy n="125" d="100"/>
        </p:scale>
        <p:origin x="176" y="88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3/1/20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418047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67249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694225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893720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0979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552469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574736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27107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buNone/>
              <a:defRPr sz="2400">
                <a:solidFill>
                  <a:schemeClr val="tx1">
                    <a:lumMod val="85000"/>
                    <a:lumOff val="15000"/>
                  </a:schemeClr>
                </a:solidFill>
                <a:latin typeface="Calibri" panose="020F0502020204030204" pitchFamily="34" charset="0"/>
                <a:cs typeface="Calibri" panose="020F0502020204030204" pitchFamily="34" charset="0"/>
              </a:defRPr>
            </a:lvl1pPr>
            <a:lvl2pPr marL="342900" indent="0">
              <a:buNone/>
              <a:defRPr sz="2400">
                <a:solidFill>
                  <a:schemeClr val="tx1">
                    <a:lumMod val="85000"/>
                    <a:lumOff val="15000"/>
                  </a:schemeClr>
                </a:solidFill>
                <a:latin typeface="Calibri" panose="020F0502020204030204" pitchFamily="34" charset="0"/>
                <a:cs typeface="Calibri" panose="020F0502020204030204" pitchFamily="34" charset="0"/>
              </a:defRPr>
            </a:lvl2pPr>
            <a:lvl3pPr marL="685800" indent="0">
              <a:buNone/>
              <a:defRPr sz="2400">
                <a:solidFill>
                  <a:schemeClr val="tx1">
                    <a:lumMod val="85000"/>
                    <a:lumOff val="15000"/>
                  </a:schemeClr>
                </a:solidFill>
                <a:latin typeface="Calibri" panose="020F0502020204030204" pitchFamily="34" charset="0"/>
                <a:cs typeface="Calibri" panose="020F0502020204030204" pitchFamily="34" charset="0"/>
              </a:defRPr>
            </a:lvl3pPr>
            <a:lvl4pPr marL="1028700" indent="0">
              <a:buNone/>
              <a:defRPr sz="2400">
                <a:solidFill>
                  <a:schemeClr val="tx1">
                    <a:lumMod val="85000"/>
                    <a:lumOff val="15000"/>
                  </a:schemeClr>
                </a:solidFill>
                <a:latin typeface="Calibri" panose="020F0502020204030204" pitchFamily="34" charset="0"/>
                <a:cs typeface="Calibri" panose="020F0502020204030204" pitchFamily="34" charset="0"/>
              </a:defRPr>
            </a:lvl4pPr>
            <a:lvl5pPr marL="1371600" indent="0">
              <a:buNone/>
              <a:defRPr sz="24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03572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08645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26138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10554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52087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05934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176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0803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3/1/20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368198188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538621"/>
            <a:ext cx="3276600" cy="2123658"/>
          </a:xfrm>
          <a:prstGeom prst="rect">
            <a:avLst/>
          </a:prstGeom>
          <a:noFill/>
        </p:spPr>
        <p:txBody>
          <a:bodyPr wrap="square" rtlCol="0">
            <a:spAutoFit/>
          </a:bodyPr>
          <a:lstStyle/>
          <a:p>
            <a:pPr algn="ctr"/>
            <a:r>
              <a:rPr lang="en-US" sz="4400" b="1" dirty="0">
                <a:latin typeface="Calibri" panose="020F0502020204030204" pitchFamily="34" charset="0"/>
                <a:cs typeface="Calibri" panose="020F0502020204030204" pitchFamily="34" charset="0"/>
              </a:rPr>
              <a:t>Addressing Common Questions</a:t>
            </a:r>
            <a:endParaRPr lang="en-ID" sz="44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19672" y="1491630"/>
            <a:ext cx="4176464" cy="216024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You aren’t restricted to amounts or specific food types. However, it’s wise to remember that you should still make healthy choices.</a:t>
            </a:r>
            <a:endParaRPr lang="en-ID" dirty="0"/>
          </a:p>
        </p:txBody>
      </p:sp>
    </p:spTree>
    <p:extLst>
      <p:ext uri="{BB962C8B-B14F-4D97-AF65-F5344CB8AC3E}">
        <p14:creationId xmlns:p14="http://schemas.microsoft.com/office/powerpoint/2010/main" val="40904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403648" y="1347614"/>
            <a:ext cx="4824536" cy="100811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The best solution is to eat a balanced diet in your eating window.</a:t>
            </a:r>
            <a:endParaRPr lang="en-ID" dirty="0"/>
          </a:p>
        </p:txBody>
      </p:sp>
      <p:pic>
        <p:nvPicPr>
          <p:cNvPr id="2" name="Picture 1">
            <a:extLst>
              <a:ext uri="{FF2B5EF4-FFF2-40B4-BE49-F238E27FC236}">
                <a16:creationId xmlns:a16="http://schemas.microsoft.com/office/drawing/2014/main" id="{3ADDEECA-92E4-9E4D-B736-E2AC1865A3C0}"/>
              </a:ext>
            </a:extLst>
          </p:cNvPr>
          <p:cNvPicPr>
            <a:picLocks noChangeAspect="1"/>
          </p:cNvPicPr>
          <p:nvPr/>
        </p:nvPicPr>
        <p:blipFill>
          <a:blip r:embed="rId2"/>
          <a:stretch>
            <a:fillRect/>
          </a:stretch>
        </p:blipFill>
        <p:spPr>
          <a:xfrm>
            <a:off x="2499530" y="2400444"/>
            <a:ext cx="2632771" cy="174816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71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475656" y="1635646"/>
            <a:ext cx="4392488" cy="216024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Foods that are dense in nutrients like seeds, beans, nuts, wholegrains, vegetables and fruits are good choices.</a:t>
            </a:r>
            <a:endParaRPr lang="en-ID" dirty="0"/>
          </a:p>
        </p:txBody>
      </p:sp>
    </p:spTree>
    <p:extLst>
      <p:ext uri="{BB962C8B-B14F-4D97-AF65-F5344CB8AC3E}">
        <p14:creationId xmlns:p14="http://schemas.microsoft.com/office/powerpoint/2010/main" val="121898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899592" y="1059582"/>
            <a:ext cx="4176464" cy="129614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There are certain foods that are especially beneficial if you follow this way of eating:</a:t>
            </a:r>
            <a:endParaRPr lang="en-ID" dirty="0"/>
          </a:p>
        </p:txBody>
      </p:sp>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899592" y="2355726"/>
            <a:ext cx="4968552" cy="180020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Avocados – yes, they’re high in calorie. However, they are packed with monounsaturated fats. This makes them very satiating.</a:t>
            </a:r>
            <a:endParaRPr lang="en-ID" dirty="0"/>
          </a:p>
        </p:txBody>
      </p:sp>
    </p:spTree>
    <p:extLst>
      <p:ext uri="{BB962C8B-B14F-4D97-AF65-F5344CB8AC3E}">
        <p14:creationId xmlns:p14="http://schemas.microsoft.com/office/powerpoint/2010/main" val="352265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683568" y="1131590"/>
            <a:ext cx="496855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Fish – you should try to eat a minimum of 8 ounces of fish every week. Fish is packed with protein, healthy fats and vitamin D.</a:t>
            </a:r>
          </a:p>
          <a:p>
            <a:pPr marL="342900" indent="-342900">
              <a:buFont typeface="Arial" panose="020B0604020202020204" pitchFamily="34" charset="0"/>
              <a:buChar char="•"/>
            </a:pPr>
            <a:r>
              <a:rPr lang="en-US" dirty="0"/>
              <a:t>Cruciferous vegetables – foods such as cauliflower, Brussels sprouts and broccoli are good choices.</a:t>
            </a:r>
            <a:endParaRPr lang="en-ID" dirty="0"/>
          </a:p>
        </p:txBody>
      </p:sp>
    </p:spTree>
    <p:extLst>
      <p:ext uri="{BB962C8B-B14F-4D97-AF65-F5344CB8AC3E}">
        <p14:creationId xmlns:p14="http://schemas.microsoft.com/office/powerpoint/2010/main" val="41579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827584" y="1635646"/>
            <a:ext cx="496855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Potatoes – many people worry that potatoes are bad for you. However, they’re very satisfying and will keep you full for longer.</a:t>
            </a:r>
            <a:endParaRPr lang="en-ID" dirty="0"/>
          </a:p>
        </p:txBody>
      </p:sp>
    </p:spTree>
    <p:extLst>
      <p:ext uri="{BB962C8B-B14F-4D97-AF65-F5344CB8AC3E}">
        <p14:creationId xmlns:p14="http://schemas.microsoft.com/office/powerpoint/2010/main" val="12099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755576" y="1635646"/>
            <a:ext cx="496855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Legumes and beans – although these are carbs, they’re low calorie and give you lots of energy. They are also packed with protein and fiber.</a:t>
            </a:r>
            <a:endParaRPr lang="en-ID" dirty="0"/>
          </a:p>
        </p:txBody>
      </p:sp>
    </p:spTree>
    <p:extLst>
      <p:ext uri="{BB962C8B-B14F-4D97-AF65-F5344CB8AC3E}">
        <p14:creationId xmlns:p14="http://schemas.microsoft.com/office/powerpoint/2010/main" val="34103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827584" y="1131590"/>
            <a:ext cx="496855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Probiotics – eating foods rich in probiotics like sauerkraut, kefir and kombucha helps keep your gut happy.</a:t>
            </a:r>
          </a:p>
          <a:p>
            <a:pPr marL="342900" lvl="0" indent="-342900">
              <a:buFont typeface="Arial" panose="020B0604020202020204" pitchFamily="34" charset="0"/>
              <a:buChar char="•"/>
            </a:pPr>
            <a:r>
              <a:rPr lang="en-US" dirty="0"/>
              <a:t>Berries – strawberries, blueberries and others are packed with nutrients like vitamin C.</a:t>
            </a:r>
            <a:endParaRPr lang="en-ID" dirty="0"/>
          </a:p>
        </p:txBody>
      </p:sp>
    </p:spTree>
    <p:extLst>
      <p:ext uri="{BB962C8B-B14F-4D97-AF65-F5344CB8AC3E}">
        <p14:creationId xmlns:p14="http://schemas.microsoft.com/office/powerpoint/2010/main" val="20111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899592" y="1203598"/>
            <a:ext cx="496855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Eggs – every egg has a massive 6 grams of protein. Simple and quick to cook, eggs make you feel full. </a:t>
            </a:r>
            <a:endParaRPr lang="en-ID" dirty="0"/>
          </a:p>
          <a:p>
            <a:pPr marL="342900" lvl="0" indent="-342900">
              <a:buFont typeface="Arial" panose="020B0604020202020204" pitchFamily="34" charset="0"/>
              <a:buChar char="•"/>
            </a:pPr>
            <a:r>
              <a:rPr lang="en-US" dirty="0"/>
              <a:t>Nuts – yes, nuts are high in calories. However, they’re packed with polyunsaturated fat that helps you feel full. </a:t>
            </a:r>
            <a:endParaRPr lang="en-ID" dirty="0"/>
          </a:p>
        </p:txBody>
      </p:sp>
    </p:spTree>
    <p:extLst>
      <p:ext uri="{BB962C8B-B14F-4D97-AF65-F5344CB8AC3E}">
        <p14:creationId xmlns:p14="http://schemas.microsoft.com/office/powerpoint/2010/main" val="404284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621B73-DACD-A445-BD64-F13870AF4C14}"/>
              </a:ext>
            </a:extLst>
          </p:cNvPr>
          <p:cNvSpPr txBox="1">
            <a:spLocks/>
          </p:cNvSpPr>
          <p:nvPr/>
        </p:nvSpPr>
        <p:spPr>
          <a:xfrm>
            <a:off x="683568" y="1563638"/>
            <a:ext cx="496855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Wholegrains – yes, wholegrains are also carbs! However, they’re full of protein and fiber. A study has even shown that eating wholegrains can boost your metabolism.</a:t>
            </a:r>
            <a:r>
              <a:rPr lang="en-ID" dirty="0"/>
              <a:t> </a:t>
            </a:r>
          </a:p>
        </p:txBody>
      </p:sp>
    </p:spTree>
    <p:extLst>
      <p:ext uri="{BB962C8B-B14F-4D97-AF65-F5344CB8AC3E}">
        <p14:creationId xmlns:p14="http://schemas.microsoft.com/office/powerpoint/2010/main" val="22462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707654"/>
            <a:ext cx="3600400" cy="2016224"/>
          </a:xfrm>
        </p:spPr>
        <p:txBody>
          <a:bodyPr>
            <a:normAutofit/>
          </a:bodyPr>
          <a:lstStyle/>
          <a:p>
            <a:pPr algn="ctr"/>
            <a:r>
              <a:rPr lang="en-US" dirty="0"/>
              <a:t>When you’re keen to start intermittent fasting, you’ll want all the information you need at your fingertips.</a:t>
            </a:r>
            <a:endParaRPr lang="en-ID" dirty="0"/>
          </a:p>
        </p:txBody>
      </p:sp>
    </p:spTree>
    <p:extLst>
      <p:ext uri="{BB962C8B-B14F-4D97-AF65-F5344CB8AC3E}">
        <p14:creationId xmlns:p14="http://schemas.microsoft.com/office/powerpoint/2010/main" val="32891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971600" y="1347614"/>
            <a:ext cx="5511397" cy="890414"/>
          </a:xfrm>
        </p:spPr>
        <p:txBody>
          <a:bodyPr>
            <a:noAutofit/>
          </a:bodyPr>
          <a:lstStyle/>
          <a:p>
            <a:r>
              <a:rPr lang="en-US" dirty="0"/>
              <a:t>What Can You Have In Your Fasting Period?</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971600" y="2264346"/>
            <a:ext cx="3927221" cy="1891580"/>
          </a:xfrm>
        </p:spPr>
        <p:txBody>
          <a:bodyPr>
            <a:normAutofit/>
          </a:bodyPr>
          <a:lstStyle/>
          <a:p>
            <a:r>
              <a:rPr lang="en-US" dirty="0"/>
              <a:t>What can you have in your fasting period? The answer depends on which fast you’re doing. </a:t>
            </a:r>
            <a:endParaRPr lang="en-ID" dirty="0"/>
          </a:p>
        </p:txBody>
      </p:sp>
    </p:spTree>
    <p:extLst>
      <p:ext uri="{BB962C8B-B14F-4D97-AF65-F5344CB8AC3E}">
        <p14:creationId xmlns:p14="http://schemas.microsoft.com/office/powerpoint/2010/main" val="83930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19672" y="1851670"/>
            <a:ext cx="4032448" cy="136815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If you’re doing the 5:2 diet, you can eat up to 500 or 600 calories on your fast days.</a:t>
            </a:r>
            <a:endParaRPr lang="en-ID" dirty="0"/>
          </a:p>
        </p:txBody>
      </p:sp>
    </p:spTree>
    <p:extLst>
      <p:ext uri="{BB962C8B-B14F-4D97-AF65-F5344CB8AC3E}">
        <p14:creationId xmlns:p14="http://schemas.microsoft.com/office/powerpoint/2010/main" val="37042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19672" y="1779662"/>
            <a:ext cx="4176464" cy="187220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So, you can maximize the amount you can eat by including lots of low calorie, high-nutrient foods</a:t>
            </a:r>
            <a:endParaRPr lang="en-ID" dirty="0"/>
          </a:p>
        </p:txBody>
      </p:sp>
    </p:spTree>
    <p:extLst>
      <p:ext uri="{BB962C8B-B14F-4D97-AF65-F5344CB8AC3E}">
        <p14:creationId xmlns:p14="http://schemas.microsoft.com/office/powerpoint/2010/main" val="10233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2051720" y="1707654"/>
            <a:ext cx="3384376" cy="187220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If you’re doing any of the other fasting methods, you can’t eat any solid foods at all.</a:t>
            </a:r>
            <a:endParaRPr lang="en-ID" dirty="0"/>
          </a:p>
        </p:txBody>
      </p:sp>
    </p:spTree>
    <p:extLst>
      <p:ext uri="{BB962C8B-B14F-4D97-AF65-F5344CB8AC3E}">
        <p14:creationId xmlns:p14="http://schemas.microsoft.com/office/powerpoint/2010/main" val="13687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07704" y="1995686"/>
            <a:ext cx="3744416" cy="187220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Luckily, though, there are lots of beverages you can have to stay hydrated.</a:t>
            </a:r>
            <a:endParaRPr lang="en-ID" dirty="0"/>
          </a:p>
        </p:txBody>
      </p:sp>
    </p:spTree>
    <p:extLst>
      <p:ext uri="{BB962C8B-B14F-4D97-AF65-F5344CB8AC3E}">
        <p14:creationId xmlns:p14="http://schemas.microsoft.com/office/powerpoint/2010/main" val="104214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259632" y="1419622"/>
            <a:ext cx="4824536" cy="10801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It’s obvious that you should have lots of water in your fasting window.</a:t>
            </a:r>
            <a:endParaRPr lang="en-ID" dirty="0"/>
          </a:p>
        </p:txBody>
      </p:sp>
      <p:pic>
        <p:nvPicPr>
          <p:cNvPr id="2" name="Picture 1">
            <a:extLst>
              <a:ext uri="{FF2B5EF4-FFF2-40B4-BE49-F238E27FC236}">
                <a16:creationId xmlns:a16="http://schemas.microsoft.com/office/drawing/2014/main" id="{8D9945FC-6273-B94D-9ACE-3279AAF09741}"/>
              </a:ext>
            </a:extLst>
          </p:cNvPr>
          <p:cNvPicPr>
            <a:picLocks noChangeAspect="1"/>
          </p:cNvPicPr>
          <p:nvPr/>
        </p:nvPicPr>
        <p:blipFill>
          <a:blip r:embed="rId2"/>
          <a:stretch>
            <a:fillRect/>
          </a:stretch>
        </p:blipFill>
        <p:spPr>
          <a:xfrm>
            <a:off x="2380630" y="2567300"/>
            <a:ext cx="2582540" cy="144622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652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07704" y="1923678"/>
            <a:ext cx="3600400" cy="187220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If you wish, you can add a squeeze of lime or lemon for a little more flavor.</a:t>
            </a:r>
            <a:endParaRPr lang="en-ID" dirty="0"/>
          </a:p>
        </p:txBody>
      </p:sp>
    </p:spTree>
    <p:extLst>
      <p:ext uri="{BB962C8B-B14F-4D97-AF65-F5344CB8AC3E}">
        <p14:creationId xmlns:p14="http://schemas.microsoft.com/office/powerpoint/2010/main" val="1790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79712" y="1779662"/>
            <a:ext cx="3528392" cy="187220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You can’t add any artificially-sweetened enhancers though. These could damage your fast.</a:t>
            </a:r>
            <a:endParaRPr lang="en-ID" dirty="0"/>
          </a:p>
        </p:txBody>
      </p:sp>
    </p:spTree>
    <p:extLst>
      <p:ext uri="{BB962C8B-B14F-4D97-AF65-F5344CB8AC3E}">
        <p14:creationId xmlns:p14="http://schemas.microsoft.com/office/powerpoint/2010/main" val="301391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475656" y="1635646"/>
            <a:ext cx="4536504" cy="216024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Another good beverage for your fasting period is black coffee. You can have decaffeinated or regular coffee but don’t add milk or sweeteners.</a:t>
            </a:r>
            <a:r>
              <a:rPr lang="en-ID" dirty="0"/>
              <a:t> </a:t>
            </a:r>
          </a:p>
        </p:txBody>
      </p:sp>
    </p:spTree>
    <p:extLst>
      <p:ext uri="{BB962C8B-B14F-4D97-AF65-F5344CB8AC3E}">
        <p14:creationId xmlns:p14="http://schemas.microsoft.com/office/powerpoint/2010/main" val="28748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635646"/>
            <a:ext cx="4176464" cy="223224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Some people say that black coffee could enhance IF’s benefits. It can also help to support a healthy level of blood sugars in the long-run.</a:t>
            </a:r>
            <a:r>
              <a:rPr lang="en-ID" dirty="0"/>
              <a:t> </a:t>
            </a:r>
          </a:p>
        </p:txBody>
      </p:sp>
    </p:spTree>
    <p:extLst>
      <p:ext uri="{BB962C8B-B14F-4D97-AF65-F5344CB8AC3E}">
        <p14:creationId xmlns:p14="http://schemas.microsoft.com/office/powerpoint/2010/main" val="33187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995686"/>
            <a:ext cx="3744416" cy="2016224"/>
          </a:xfrm>
        </p:spPr>
        <p:txBody>
          <a:bodyPr>
            <a:normAutofit/>
          </a:bodyPr>
          <a:lstStyle/>
          <a:p>
            <a:pPr algn="ctr"/>
            <a:r>
              <a:rPr lang="en-US" dirty="0"/>
              <a:t>Here, we address some of the most common questions about intermittent fasting.</a:t>
            </a:r>
            <a:endParaRPr lang="en-ID" dirty="0"/>
          </a:p>
        </p:txBody>
      </p:sp>
    </p:spTree>
    <p:extLst>
      <p:ext uri="{BB962C8B-B14F-4D97-AF65-F5344CB8AC3E}">
        <p14:creationId xmlns:p14="http://schemas.microsoft.com/office/powerpoint/2010/main" val="30701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419622"/>
            <a:ext cx="4176464"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Some people find that if they drink coffee during their fast they get an upset stomach or racing heart. You may need to take care to monitor how you feel if you drink black coffee.</a:t>
            </a:r>
            <a:endParaRPr lang="en-ID" dirty="0"/>
          </a:p>
        </p:txBody>
      </p:sp>
    </p:spTree>
    <p:extLst>
      <p:ext uri="{BB962C8B-B14F-4D97-AF65-F5344CB8AC3E}">
        <p14:creationId xmlns:p14="http://schemas.microsoft.com/office/powerpoint/2010/main" val="356453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331640" y="1347614"/>
            <a:ext cx="4608512" cy="100811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If you’re fasting for 24-hours or longer, try vegetable or bone broth.</a:t>
            </a:r>
            <a:endParaRPr lang="en-ID" dirty="0"/>
          </a:p>
        </p:txBody>
      </p:sp>
      <p:pic>
        <p:nvPicPr>
          <p:cNvPr id="2" name="Picture 1">
            <a:extLst>
              <a:ext uri="{FF2B5EF4-FFF2-40B4-BE49-F238E27FC236}">
                <a16:creationId xmlns:a16="http://schemas.microsoft.com/office/drawing/2014/main" id="{7936BD12-B3D4-2847-8809-931972E94A0A}"/>
              </a:ext>
            </a:extLst>
          </p:cNvPr>
          <p:cNvPicPr>
            <a:picLocks noChangeAspect="1"/>
          </p:cNvPicPr>
          <p:nvPr/>
        </p:nvPicPr>
        <p:blipFill>
          <a:blip r:embed="rId2"/>
          <a:stretch>
            <a:fillRect/>
          </a:stretch>
        </p:blipFill>
        <p:spPr>
          <a:xfrm>
            <a:off x="2327147" y="2355726"/>
            <a:ext cx="2617498" cy="174791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73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07704" y="1563638"/>
            <a:ext cx="3600400"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It’s full of artificial preservatives and flavors that will damage your fast. Make it at home for the best results.</a:t>
            </a:r>
            <a:endParaRPr lang="en-ID" dirty="0"/>
          </a:p>
        </p:txBody>
      </p:sp>
    </p:spTree>
    <p:extLst>
      <p:ext uri="{BB962C8B-B14F-4D97-AF65-F5344CB8AC3E}">
        <p14:creationId xmlns:p14="http://schemas.microsoft.com/office/powerpoint/2010/main" val="10044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19672" y="1851670"/>
            <a:ext cx="4176464"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Tea can also help you to feel full. You can drink any type of tea in your fasting window.</a:t>
            </a:r>
            <a:endParaRPr lang="en-ID" dirty="0"/>
          </a:p>
        </p:txBody>
      </p:sp>
    </p:spTree>
    <p:extLst>
      <p:ext uri="{BB962C8B-B14F-4D97-AF65-F5344CB8AC3E}">
        <p14:creationId xmlns:p14="http://schemas.microsoft.com/office/powerpoint/2010/main" val="343757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635646"/>
            <a:ext cx="4176464"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Tea also helps to improve your fasting by supporting cellular and gut health as well as probiotic balance.</a:t>
            </a:r>
            <a:endParaRPr lang="en-ID" dirty="0"/>
          </a:p>
        </p:txBody>
      </p:sp>
    </p:spTree>
    <p:extLst>
      <p:ext uri="{BB962C8B-B14F-4D97-AF65-F5344CB8AC3E}">
        <p14:creationId xmlns:p14="http://schemas.microsoft.com/office/powerpoint/2010/main" val="199616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475656" y="1635646"/>
            <a:ext cx="4608512"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Apple cider vinegar offers many health benefits. It will support your blood sugar level and digestion. It could even boost the results of your fasting. </a:t>
            </a:r>
            <a:endParaRPr lang="en-ID" dirty="0"/>
          </a:p>
        </p:txBody>
      </p:sp>
    </p:spTree>
    <p:extLst>
      <p:ext uri="{BB962C8B-B14F-4D97-AF65-F5344CB8AC3E}">
        <p14:creationId xmlns:p14="http://schemas.microsoft.com/office/powerpoint/2010/main" val="5904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475656" y="1419622"/>
            <a:ext cx="4536504"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There are, however, some drinks that you need to avoid while you’re fasting. While diet sodas technically have no calories, they’ve been shown to inhibit fasting’s positive effects. </a:t>
            </a:r>
            <a:endParaRPr lang="en-ID" dirty="0"/>
          </a:p>
        </p:txBody>
      </p:sp>
    </p:spTree>
    <p:extLst>
      <p:ext uri="{BB962C8B-B14F-4D97-AF65-F5344CB8AC3E}">
        <p14:creationId xmlns:p14="http://schemas.microsoft.com/office/powerpoint/2010/main" val="85795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07704" y="1779662"/>
            <a:ext cx="3672408"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These trigger your insulin response. You should therefore avoid drinking them in your fast window.</a:t>
            </a:r>
            <a:endParaRPr lang="en-ID" dirty="0"/>
          </a:p>
        </p:txBody>
      </p:sp>
    </p:spTree>
    <p:extLst>
      <p:ext uri="{BB962C8B-B14F-4D97-AF65-F5344CB8AC3E}">
        <p14:creationId xmlns:p14="http://schemas.microsoft.com/office/powerpoint/2010/main" val="24451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835696" y="1779662"/>
            <a:ext cx="3960440"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Many people ask whether they can have coconut water or almond milk in their fast period.</a:t>
            </a:r>
            <a:endParaRPr lang="en-ID" dirty="0"/>
          </a:p>
        </p:txBody>
      </p:sp>
    </p:spTree>
    <p:extLst>
      <p:ext uri="{BB962C8B-B14F-4D97-AF65-F5344CB8AC3E}">
        <p14:creationId xmlns:p14="http://schemas.microsoft.com/office/powerpoint/2010/main" val="19186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259632" y="1419622"/>
            <a:ext cx="4896544" cy="10801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Since sugar is a carbohydrate, you’ll no longer be fasting if you consume it.</a:t>
            </a:r>
            <a:endParaRPr lang="en-ID" dirty="0"/>
          </a:p>
        </p:txBody>
      </p:sp>
      <p:pic>
        <p:nvPicPr>
          <p:cNvPr id="2" name="Picture 1">
            <a:extLst>
              <a:ext uri="{FF2B5EF4-FFF2-40B4-BE49-F238E27FC236}">
                <a16:creationId xmlns:a16="http://schemas.microsoft.com/office/drawing/2014/main" id="{FC526521-62BB-FB43-9068-62312C55C96E}"/>
              </a:ext>
            </a:extLst>
          </p:cNvPr>
          <p:cNvPicPr>
            <a:picLocks noChangeAspect="1"/>
          </p:cNvPicPr>
          <p:nvPr/>
        </p:nvPicPr>
        <p:blipFill>
          <a:blip r:embed="rId2"/>
          <a:stretch>
            <a:fillRect/>
          </a:stretch>
        </p:blipFill>
        <p:spPr>
          <a:xfrm>
            <a:off x="2395674" y="2499742"/>
            <a:ext cx="2624460" cy="1747779"/>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85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707654"/>
            <a:ext cx="3600400" cy="2016224"/>
          </a:xfrm>
        </p:spPr>
        <p:txBody>
          <a:bodyPr>
            <a:normAutofit/>
          </a:bodyPr>
          <a:lstStyle/>
          <a:p>
            <a:pPr algn="ctr"/>
            <a:r>
              <a:rPr lang="en-US" dirty="0"/>
              <a:t>Hopefully, the answers will help you to make a final decision about whether IF could be right for you.</a:t>
            </a:r>
            <a:endParaRPr lang="en-ID" dirty="0"/>
          </a:p>
        </p:txBody>
      </p:sp>
    </p:spTree>
    <p:extLst>
      <p:ext uri="{BB962C8B-B14F-4D97-AF65-F5344CB8AC3E}">
        <p14:creationId xmlns:p14="http://schemas.microsoft.com/office/powerpoint/2010/main" val="22275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79712" y="1563638"/>
            <a:ext cx="3600400"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One very common question is whether it’s possible to drink alcohol if you’re doing an IF diet.</a:t>
            </a:r>
            <a:endParaRPr lang="en-ID" dirty="0"/>
          </a:p>
        </p:txBody>
      </p:sp>
    </p:spTree>
    <p:extLst>
      <p:ext uri="{BB962C8B-B14F-4D97-AF65-F5344CB8AC3E}">
        <p14:creationId xmlns:p14="http://schemas.microsoft.com/office/powerpoint/2010/main" val="14571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419622"/>
            <a:ext cx="4176464" cy="259228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This is because most alcoholic drinks contain a lot of calories and sugar. Also, alcohol will have more effect on you if you have an empty stomach. </a:t>
            </a:r>
            <a:endParaRPr lang="en-ID" dirty="0"/>
          </a:p>
        </p:txBody>
      </p:sp>
    </p:spTree>
    <p:extLst>
      <p:ext uri="{BB962C8B-B14F-4D97-AF65-F5344CB8AC3E}">
        <p14:creationId xmlns:p14="http://schemas.microsoft.com/office/powerpoint/2010/main" val="320209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491630"/>
            <a:ext cx="5511397" cy="890414"/>
          </a:xfrm>
        </p:spPr>
        <p:txBody>
          <a:bodyPr>
            <a:noAutofit/>
          </a:bodyPr>
          <a:lstStyle/>
          <a:p>
            <a:r>
              <a:rPr lang="en-US" dirty="0"/>
              <a:t>Can Children Try Intermittent</a:t>
            </a:r>
            <a:br>
              <a:rPr lang="en-US" dirty="0"/>
            </a:br>
            <a:r>
              <a:rPr lang="en-US" dirty="0"/>
              <a:t>Fasting?</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408362"/>
            <a:ext cx="3927221" cy="1891580"/>
          </a:xfrm>
        </p:spPr>
        <p:txBody>
          <a:bodyPr>
            <a:normAutofit/>
          </a:bodyPr>
          <a:lstStyle/>
          <a:p>
            <a:r>
              <a:rPr lang="en-US" dirty="0"/>
              <a:t>There is no specific evidence to say whether it’s safe for children to try intermittent fasting or not.</a:t>
            </a:r>
            <a:endParaRPr lang="en-ID" dirty="0"/>
          </a:p>
        </p:txBody>
      </p:sp>
    </p:spTree>
    <p:extLst>
      <p:ext uri="{BB962C8B-B14F-4D97-AF65-F5344CB8AC3E}">
        <p14:creationId xmlns:p14="http://schemas.microsoft.com/office/powerpoint/2010/main" val="334158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923678"/>
            <a:ext cx="4176464" cy="136815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Others say it’s a bad idea since children are going through a period of rapid growth.</a:t>
            </a:r>
            <a:endParaRPr lang="en-ID" dirty="0"/>
          </a:p>
        </p:txBody>
      </p:sp>
    </p:spTree>
    <p:extLst>
      <p:ext uri="{BB962C8B-B14F-4D97-AF65-F5344CB8AC3E}">
        <p14:creationId xmlns:p14="http://schemas.microsoft.com/office/powerpoint/2010/main" val="91687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2123728" y="1419622"/>
            <a:ext cx="3456384" cy="230425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Children need to eat enough protein, vitamins and minerals. It’s probably wise to speak to a doctor before putting a child on an IF diet.</a:t>
            </a:r>
            <a:endParaRPr lang="en-ID" dirty="0"/>
          </a:p>
        </p:txBody>
      </p:sp>
    </p:spTree>
    <p:extLst>
      <p:ext uri="{BB962C8B-B14F-4D97-AF65-F5344CB8AC3E}">
        <p14:creationId xmlns:p14="http://schemas.microsoft.com/office/powerpoint/2010/main" val="37507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1004819" y="1760290"/>
            <a:ext cx="5511397" cy="576064"/>
          </a:xfrm>
        </p:spPr>
        <p:txBody>
          <a:bodyPr>
            <a:noAutofit/>
          </a:bodyPr>
          <a:lstStyle/>
          <a:p>
            <a:r>
              <a:rPr lang="en-US" dirty="0"/>
              <a:t>Is Fasting Unhealthy?</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1004819" y="2336354"/>
            <a:ext cx="3927221" cy="1891580"/>
          </a:xfrm>
        </p:spPr>
        <p:txBody>
          <a:bodyPr>
            <a:normAutofit/>
          </a:bodyPr>
          <a:lstStyle/>
          <a:p>
            <a:r>
              <a:rPr lang="en-US" dirty="0"/>
              <a:t>It’s only natural for people to ask whether fasting is unhealthy.</a:t>
            </a:r>
            <a:endParaRPr lang="en-ID" dirty="0"/>
          </a:p>
        </p:txBody>
      </p:sp>
    </p:spTree>
    <p:extLst>
      <p:ext uri="{BB962C8B-B14F-4D97-AF65-F5344CB8AC3E}">
        <p14:creationId xmlns:p14="http://schemas.microsoft.com/office/powerpoint/2010/main" val="165307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779662"/>
            <a:ext cx="4176464" cy="136815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This could cause you to put on weight, not lose it. Therefore, they say, fasting is unhealthy. </a:t>
            </a:r>
            <a:endParaRPr lang="en-ID" dirty="0"/>
          </a:p>
        </p:txBody>
      </p:sp>
    </p:spTree>
    <p:extLst>
      <p:ext uri="{BB962C8B-B14F-4D97-AF65-F5344CB8AC3E}">
        <p14:creationId xmlns:p14="http://schemas.microsoft.com/office/powerpoint/2010/main" val="32827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995686"/>
            <a:ext cx="4176464" cy="136815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However, this isn’t the case at all. People have been fasting for centuries with no ill effects.</a:t>
            </a:r>
            <a:endParaRPr lang="en-ID" dirty="0"/>
          </a:p>
        </p:txBody>
      </p:sp>
    </p:spTree>
    <p:extLst>
      <p:ext uri="{BB962C8B-B14F-4D97-AF65-F5344CB8AC3E}">
        <p14:creationId xmlns:p14="http://schemas.microsoft.com/office/powerpoint/2010/main" val="412094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995686"/>
            <a:ext cx="4176464" cy="136815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Ramadan have shown that extended fasting causes no health issues for most people.</a:t>
            </a:r>
            <a:endParaRPr lang="en-ID" dirty="0"/>
          </a:p>
        </p:txBody>
      </p:sp>
    </p:spTree>
    <p:extLst>
      <p:ext uri="{BB962C8B-B14F-4D97-AF65-F5344CB8AC3E}">
        <p14:creationId xmlns:p14="http://schemas.microsoft.com/office/powerpoint/2010/main" val="38803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907704" y="1923678"/>
            <a:ext cx="3672408" cy="136815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There are a few issues to bear in mind, though. Fasting isn’t for everyone.</a:t>
            </a:r>
            <a:endParaRPr lang="en-ID" dirty="0"/>
          </a:p>
        </p:txBody>
      </p:sp>
    </p:spTree>
    <p:extLst>
      <p:ext uri="{BB962C8B-B14F-4D97-AF65-F5344CB8AC3E}">
        <p14:creationId xmlns:p14="http://schemas.microsoft.com/office/powerpoint/2010/main" val="38125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688282"/>
            <a:ext cx="5511397" cy="576064"/>
          </a:xfrm>
        </p:spPr>
        <p:txBody>
          <a:bodyPr>
            <a:noAutofit/>
          </a:bodyPr>
          <a:lstStyle/>
          <a:p>
            <a:r>
              <a:rPr lang="en-US" dirty="0"/>
              <a:t>Exercise And Fasting</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336354"/>
            <a:ext cx="3927221" cy="1891580"/>
          </a:xfrm>
        </p:spPr>
        <p:txBody>
          <a:bodyPr>
            <a:normAutofit/>
          </a:bodyPr>
          <a:lstStyle/>
          <a:p>
            <a:r>
              <a:rPr lang="en-US" dirty="0"/>
              <a:t>Many people wonder whether they can carry on exercising if they’re fasting.</a:t>
            </a:r>
            <a:endParaRPr lang="en-ID" dirty="0"/>
          </a:p>
        </p:txBody>
      </p:sp>
    </p:spTree>
    <p:extLst>
      <p:ext uri="{BB962C8B-B14F-4D97-AF65-F5344CB8AC3E}">
        <p14:creationId xmlns:p14="http://schemas.microsoft.com/office/powerpoint/2010/main" val="24309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19672" y="1635646"/>
            <a:ext cx="4176464" cy="244827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They struggle to sustain this lifestyle for extended periods. This can lead to an inconsistent eating schedule that may have unhealthy consequences.</a:t>
            </a:r>
            <a:endParaRPr lang="en-ID" dirty="0"/>
          </a:p>
        </p:txBody>
      </p:sp>
    </p:spTree>
    <p:extLst>
      <p:ext uri="{BB962C8B-B14F-4D97-AF65-F5344CB8AC3E}">
        <p14:creationId xmlns:p14="http://schemas.microsoft.com/office/powerpoint/2010/main" val="181915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635646"/>
            <a:ext cx="4176464" cy="223224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There are a few other issues to consider too. This can make it hard to stick to IF in the long-run without developing an eating disorder.</a:t>
            </a:r>
            <a:r>
              <a:rPr lang="en-ID" dirty="0"/>
              <a:t> </a:t>
            </a:r>
          </a:p>
        </p:txBody>
      </p:sp>
    </p:spTree>
    <p:extLst>
      <p:ext uri="{BB962C8B-B14F-4D97-AF65-F5344CB8AC3E}">
        <p14:creationId xmlns:p14="http://schemas.microsoft.com/office/powerpoint/2010/main" val="214067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547664" y="1635646"/>
            <a:ext cx="4464496" cy="223224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Some binge during their eating window. It’s therefore important to approach IF with caution if you have a history of disordered eating.</a:t>
            </a:r>
            <a:endParaRPr lang="en-ID" dirty="0"/>
          </a:p>
        </p:txBody>
      </p:sp>
    </p:spTree>
    <p:extLst>
      <p:ext uri="{BB962C8B-B14F-4D97-AF65-F5344CB8AC3E}">
        <p14:creationId xmlns:p14="http://schemas.microsoft.com/office/powerpoint/2010/main" val="424524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2067694"/>
            <a:ext cx="4176464" cy="223224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On the whole, though, IF isn’t just not unhealthy, it can be positively good for you.</a:t>
            </a:r>
            <a:endParaRPr lang="en-ID" dirty="0"/>
          </a:p>
        </p:txBody>
      </p:sp>
    </p:spTree>
    <p:extLst>
      <p:ext uri="{BB962C8B-B14F-4D97-AF65-F5344CB8AC3E}">
        <p14:creationId xmlns:p14="http://schemas.microsoft.com/office/powerpoint/2010/main" val="12701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419622"/>
            <a:ext cx="4176464" cy="100811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It can improve your metabolism and your insulin resistance.</a:t>
            </a:r>
            <a:endParaRPr lang="en-ID" dirty="0"/>
          </a:p>
        </p:txBody>
      </p:sp>
      <p:pic>
        <p:nvPicPr>
          <p:cNvPr id="3" name="Picture 2">
            <a:extLst>
              <a:ext uri="{FF2B5EF4-FFF2-40B4-BE49-F238E27FC236}">
                <a16:creationId xmlns:a16="http://schemas.microsoft.com/office/drawing/2014/main" id="{01EB54D5-2783-FD4B-80A3-8769B49BC099}"/>
              </a:ext>
            </a:extLst>
          </p:cNvPr>
          <p:cNvPicPr>
            <a:picLocks noChangeAspect="1"/>
          </p:cNvPicPr>
          <p:nvPr/>
        </p:nvPicPr>
        <p:blipFill>
          <a:blip r:embed="rId2"/>
          <a:stretch>
            <a:fillRect/>
          </a:stretch>
        </p:blipFill>
        <p:spPr>
          <a:xfrm>
            <a:off x="2499171" y="2433052"/>
            <a:ext cx="2561481" cy="170765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2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547664" y="1779662"/>
            <a:ext cx="4536504" cy="223224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It can also decrease your inflammation and boost your cell repair as well as support a healthier gastrointestinal tract.</a:t>
            </a:r>
            <a:endParaRPr lang="en-ID" dirty="0"/>
          </a:p>
        </p:txBody>
      </p:sp>
    </p:spTree>
    <p:extLst>
      <p:ext uri="{BB962C8B-B14F-4D97-AF65-F5344CB8AC3E}">
        <p14:creationId xmlns:p14="http://schemas.microsoft.com/office/powerpoint/2010/main" val="10254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91680" y="1275606"/>
            <a:ext cx="4176464" cy="100811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It may take a little time, though, to adjust to your new regime.</a:t>
            </a:r>
            <a:endParaRPr lang="en-ID" dirty="0"/>
          </a:p>
        </p:txBody>
      </p:sp>
      <p:pic>
        <p:nvPicPr>
          <p:cNvPr id="2" name="Picture 1">
            <a:extLst>
              <a:ext uri="{FF2B5EF4-FFF2-40B4-BE49-F238E27FC236}">
                <a16:creationId xmlns:a16="http://schemas.microsoft.com/office/drawing/2014/main" id="{5F76658C-68F0-EA42-B73E-9B98056B2703}"/>
              </a:ext>
            </a:extLst>
          </p:cNvPr>
          <p:cNvPicPr>
            <a:picLocks noChangeAspect="1"/>
          </p:cNvPicPr>
          <p:nvPr/>
        </p:nvPicPr>
        <p:blipFill>
          <a:blip r:embed="rId2"/>
          <a:stretch>
            <a:fillRect/>
          </a:stretch>
        </p:blipFill>
        <p:spPr>
          <a:xfrm>
            <a:off x="2499171" y="2283718"/>
            <a:ext cx="2561481" cy="170765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10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547664" y="1851670"/>
            <a:ext cx="4104456" cy="208823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Some people worry that they’ll lose muscle if they fast. This is something that is a danger with any diet. However, you can avoid this happening.</a:t>
            </a:r>
            <a:endParaRPr lang="en-ID" dirty="0"/>
          </a:p>
        </p:txBody>
      </p:sp>
    </p:spTree>
    <p:extLst>
      <p:ext uri="{BB962C8B-B14F-4D97-AF65-F5344CB8AC3E}">
        <p14:creationId xmlns:p14="http://schemas.microsoft.com/office/powerpoint/2010/main" val="1919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E47D9-A82C-EF4B-8499-ACFACF453863}"/>
              </a:ext>
            </a:extLst>
          </p:cNvPr>
          <p:cNvSpPr txBox="1">
            <a:spLocks/>
          </p:cNvSpPr>
          <p:nvPr/>
        </p:nvSpPr>
        <p:spPr>
          <a:xfrm>
            <a:off x="1619672" y="1707654"/>
            <a:ext cx="4176464" cy="194421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It’s advisable to exercise at the end of your fasting period. If you break your fast at that time, you’ll feel satisfied.</a:t>
            </a:r>
            <a:endParaRPr lang="en-ID" dirty="0"/>
          </a:p>
        </p:txBody>
      </p:sp>
    </p:spTree>
    <p:extLst>
      <p:ext uri="{BB962C8B-B14F-4D97-AF65-F5344CB8AC3E}">
        <p14:creationId xmlns:p14="http://schemas.microsoft.com/office/powerpoint/2010/main" val="35081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347614"/>
            <a:ext cx="5511397" cy="890414"/>
          </a:xfrm>
        </p:spPr>
        <p:txBody>
          <a:bodyPr>
            <a:noAutofit/>
          </a:bodyPr>
          <a:lstStyle/>
          <a:p>
            <a:r>
              <a:rPr lang="en-US" dirty="0"/>
              <a:t>What Should You Eat During Your Eating Window?</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64346"/>
            <a:ext cx="4143245" cy="1675556"/>
          </a:xfrm>
        </p:spPr>
        <p:txBody>
          <a:bodyPr>
            <a:normAutofit/>
          </a:bodyPr>
          <a:lstStyle/>
          <a:p>
            <a:r>
              <a:rPr lang="en-US" dirty="0"/>
              <a:t>When you follow an IF lifestyle, there are no restrictions about what you can eat in your eating window.</a:t>
            </a:r>
            <a:endParaRPr lang="en-ID" dirty="0"/>
          </a:p>
        </p:txBody>
      </p:sp>
    </p:spTree>
    <p:extLst>
      <p:ext uri="{BB962C8B-B14F-4D97-AF65-F5344CB8AC3E}">
        <p14:creationId xmlns:p14="http://schemas.microsoft.com/office/powerpoint/2010/main" val="19911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1173</TotalTime>
  <Words>1244</Words>
  <Application>Microsoft Macintosh PowerPoint</Application>
  <PresentationFormat>On-screen Show (16:9)</PresentationFormat>
  <Paragraphs>65</Paragraphs>
  <Slides>55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Exercise And Fasting</vt:lpstr>
      <vt:lpstr>PowerPoint Presentation</vt:lpstr>
      <vt:lpstr>PowerPoint Presentation</vt:lpstr>
      <vt:lpstr>PowerPoint Presentation</vt:lpstr>
      <vt:lpstr>What Should You Eat During Your Eating Window?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Have In Your Fasting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Children Try Intermittent Fasting?</vt:lpstr>
      <vt:lpstr>PowerPoint Presentation</vt:lpstr>
      <vt:lpstr>PowerPoint Presentation</vt:lpstr>
      <vt:lpstr>Is Fasting Unhealthy?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81</cp:revision>
  <dcterms:created xsi:type="dcterms:W3CDTF">2018-10-15T07:11:14Z</dcterms:created>
  <dcterms:modified xsi:type="dcterms:W3CDTF">2020-03-01T14:24:19Z</dcterms:modified>
</cp:coreProperties>
</file>